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sldIdLst>
    <p:sldId id="256" r:id="rId2"/>
    <p:sldId id="257" r:id="rId3"/>
    <p:sldId id="265" r:id="rId4"/>
    <p:sldId id="264" r:id="rId5"/>
    <p:sldId id="258" r:id="rId6"/>
    <p:sldId id="266" r:id="rId7"/>
    <p:sldId id="287" r:id="rId8"/>
    <p:sldId id="288" r:id="rId9"/>
    <p:sldId id="289" r:id="rId10"/>
    <p:sldId id="290" r:id="rId11"/>
    <p:sldId id="291" r:id="rId12"/>
    <p:sldId id="317" r:id="rId13"/>
    <p:sldId id="292" r:id="rId14"/>
    <p:sldId id="293" r:id="rId15"/>
    <p:sldId id="294" r:id="rId16"/>
    <p:sldId id="295" r:id="rId17"/>
    <p:sldId id="315" r:id="rId18"/>
    <p:sldId id="316" r:id="rId19"/>
    <p:sldId id="296" r:id="rId20"/>
    <p:sldId id="297" r:id="rId21"/>
    <p:sldId id="318" r:id="rId22"/>
    <p:sldId id="319" r:id="rId23"/>
    <p:sldId id="321" r:id="rId24"/>
    <p:sldId id="320" r:id="rId25"/>
    <p:sldId id="324" r:id="rId26"/>
    <p:sldId id="298" r:id="rId27"/>
    <p:sldId id="259" r:id="rId28"/>
    <p:sldId id="267" r:id="rId29"/>
    <p:sldId id="260" r:id="rId30"/>
    <p:sldId id="268" r:id="rId31"/>
    <p:sldId id="261" r:id="rId32"/>
    <p:sldId id="326" r:id="rId33"/>
    <p:sldId id="325" r:id="rId34"/>
    <p:sldId id="262" r:id="rId35"/>
    <p:sldId id="337" r:id="rId36"/>
    <p:sldId id="269" r:id="rId37"/>
    <p:sldId id="263" r:id="rId38"/>
    <p:sldId id="270" r:id="rId39"/>
    <p:sldId id="271" r:id="rId40"/>
    <p:sldId id="272" r:id="rId41"/>
    <p:sldId id="273" r:id="rId42"/>
    <p:sldId id="274" r:id="rId43"/>
    <p:sldId id="275" r:id="rId44"/>
    <p:sldId id="276" r:id="rId45"/>
    <p:sldId id="277" r:id="rId46"/>
    <p:sldId id="278" r:id="rId47"/>
    <p:sldId id="279" r:id="rId48"/>
    <p:sldId id="280" r:id="rId49"/>
    <p:sldId id="338" r:id="rId50"/>
    <p:sldId id="281" r:id="rId51"/>
    <p:sldId id="282" r:id="rId52"/>
    <p:sldId id="284" r:id="rId53"/>
    <p:sldId id="285" r:id="rId54"/>
    <p:sldId id="304" r:id="rId55"/>
    <p:sldId id="322" r:id="rId56"/>
    <p:sldId id="286" r:id="rId57"/>
    <p:sldId id="303" r:id="rId58"/>
    <p:sldId id="327" r:id="rId59"/>
    <p:sldId id="305" r:id="rId60"/>
    <p:sldId id="307" r:id="rId61"/>
    <p:sldId id="306" r:id="rId62"/>
    <p:sldId id="328" r:id="rId63"/>
    <p:sldId id="331" r:id="rId64"/>
    <p:sldId id="330" r:id="rId65"/>
    <p:sldId id="308" r:id="rId66"/>
    <p:sldId id="332" r:id="rId67"/>
    <p:sldId id="333" r:id="rId68"/>
    <p:sldId id="334" r:id="rId69"/>
    <p:sldId id="335" r:id="rId70"/>
    <p:sldId id="336" r:id="rId71"/>
    <p:sldId id="309" r:id="rId72"/>
    <p:sldId id="339" r:id="rId73"/>
    <p:sldId id="310" r:id="rId74"/>
    <p:sldId id="311" r:id="rId75"/>
    <p:sldId id="312" r:id="rId76"/>
    <p:sldId id="313"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925" autoAdjust="0"/>
  </p:normalViewPr>
  <p:slideViewPr>
    <p:cSldViewPr>
      <p:cViewPr>
        <p:scale>
          <a:sx n="66" d="100"/>
          <a:sy n="66" d="100"/>
        </p:scale>
        <p:origin x="-149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41B006-04E7-4962-9379-508C8F052E82}" type="datetimeFigureOut">
              <a:rPr lang="en-IN" smtClean="0"/>
              <a:pPr/>
              <a:t>25-06-2018</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8C63A4-83CB-41DA-A03F-C27DB2BCD65D}" type="slidenum">
              <a:rPr lang="en-IN" smtClean="0"/>
              <a:pPr/>
              <a:t>‹#›</a:t>
            </a:fld>
            <a:endParaRPr lang="en-IN"/>
          </a:p>
        </p:txBody>
      </p:sp>
    </p:spTree>
    <p:extLst>
      <p:ext uri="{BB962C8B-B14F-4D97-AF65-F5344CB8AC3E}">
        <p14:creationId xmlns:p14="http://schemas.microsoft.com/office/powerpoint/2010/main" val="3895408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ncbi.nlm.nih.gov/pmc/articles/PMC5454185/figure/f0010/"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www.ncbi.nlm.nih.gov/pmc/articles/PMC5454185/"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rr.ersjournals.com/content/21/125/239"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rr.ersjournals.com/content/21/125/239"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0" i="0" kern="1200" dirty="0" smtClean="0">
                <a:solidFill>
                  <a:schemeClr val="tx1"/>
                </a:solidFill>
                <a:latin typeface="+mn-lt"/>
                <a:ea typeface="+mn-ea"/>
                <a:cs typeface="+mn-cs"/>
              </a:rPr>
              <a:t> normal </a:t>
            </a:r>
            <a:r>
              <a:rPr lang="en-IN" sz="1200" b="0" i="0" kern="1200" dirty="0" err="1" smtClean="0">
                <a:solidFill>
                  <a:schemeClr val="tx1"/>
                </a:solidFill>
                <a:latin typeface="+mn-lt"/>
                <a:ea typeface="+mn-ea"/>
                <a:cs typeface="+mn-cs"/>
              </a:rPr>
              <a:t>PAPm</a:t>
            </a:r>
            <a:r>
              <a:rPr lang="en-IN" sz="1200" b="0" i="0" kern="1200" dirty="0" smtClean="0">
                <a:solidFill>
                  <a:schemeClr val="tx1"/>
                </a:solidFill>
                <a:latin typeface="+mn-lt"/>
                <a:ea typeface="+mn-ea"/>
                <a:cs typeface="+mn-cs"/>
              </a:rPr>
              <a:t> at rest is 14 ± 3 mmHg with an upper limit of normal of approximately 20 mmHg.</a:t>
            </a:r>
            <a:r>
              <a:rPr lang="en-IN" sz="1200" b="0" i="0" u="none" strike="noStrike" kern="1200" baseline="30000" dirty="0" smtClean="0">
                <a:solidFill>
                  <a:schemeClr val="tx1"/>
                </a:solidFill>
                <a:latin typeface="+mn-lt"/>
                <a:ea typeface="+mn-ea"/>
                <a:cs typeface="+mn-cs"/>
              </a:rPr>
              <a:t>1</a:t>
            </a:r>
            <a:r>
              <a:rPr lang="en-IN" sz="1200" b="0" i="0" kern="1200" baseline="30000" dirty="0" smtClean="0">
                <a:solidFill>
                  <a:schemeClr val="tx1"/>
                </a:solidFill>
                <a:latin typeface="+mn-lt"/>
                <a:ea typeface="+mn-ea"/>
                <a:cs typeface="+mn-cs"/>
              </a:rPr>
              <a:t>,</a:t>
            </a:r>
            <a:r>
              <a:rPr lang="en-IN" sz="1200" b="0" i="0" u="none" strike="noStrike" kern="1200" baseline="30000" dirty="0" smtClean="0">
                <a:solidFill>
                  <a:schemeClr val="tx1"/>
                </a:solidFill>
                <a:latin typeface="+mn-lt"/>
                <a:ea typeface="+mn-ea"/>
                <a:cs typeface="+mn-cs"/>
              </a:rPr>
              <a:t>2</a:t>
            </a:r>
            <a:r>
              <a:rPr lang="en-IN" sz="1200" b="0" i="0" kern="1200" dirty="0" smtClean="0">
                <a:solidFill>
                  <a:schemeClr val="tx1"/>
                </a:solidFill>
                <a:latin typeface="+mn-lt"/>
                <a:ea typeface="+mn-ea"/>
                <a:cs typeface="+mn-cs"/>
              </a:rPr>
              <a:t> The clinical significance of a </a:t>
            </a:r>
            <a:r>
              <a:rPr lang="en-IN" sz="1200" b="0" i="0" kern="1200" dirty="0" err="1" smtClean="0">
                <a:solidFill>
                  <a:schemeClr val="tx1"/>
                </a:solidFill>
                <a:latin typeface="+mn-lt"/>
                <a:ea typeface="+mn-ea"/>
                <a:cs typeface="+mn-cs"/>
              </a:rPr>
              <a:t>PAPm</a:t>
            </a:r>
            <a:r>
              <a:rPr lang="en-IN" sz="1200" b="0" i="0" kern="1200" dirty="0" smtClean="0">
                <a:solidFill>
                  <a:schemeClr val="tx1"/>
                </a:solidFill>
                <a:latin typeface="+mn-lt"/>
                <a:ea typeface="+mn-ea"/>
                <a:cs typeface="+mn-cs"/>
              </a:rPr>
              <a:t> between 21 and 24 mmHg is unclear.</a:t>
            </a:r>
            <a:endParaRPr lang="en-IN" dirty="0"/>
          </a:p>
        </p:txBody>
      </p:sp>
      <p:sp>
        <p:nvSpPr>
          <p:cNvPr id="4" name="Slide Number Placeholder 3"/>
          <p:cNvSpPr>
            <a:spLocks noGrp="1"/>
          </p:cNvSpPr>
          <p:nvPr>
            <p:ph type="sldNum" sz="quarter" idx="10"/>
          </p:nvPr>
        </p:nvSpPr>
        <p:spPr/>
        <p:txBody>
          <a:bodyPr/>
          <a:lstStyle/>
          <a:p>
            <a:fld id="{BF8C63A4-83CB-41DA-A03F-C27DB2BCD65D}" type="slidenum">
              <a:rPr lang="en-IN" smtClean="0"/>
              <a:pPr/>
              <a:t>2</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0" i="0" kern="1200" dirty="0" smtClean="0">
                <a:solidFill>
                  <a:schemeClr val="tx1"/>
                </a:solidFill>
                <a:latin typeface="+mn-lt"/>
                <a:ea typeface="+mn-ea"/>
                <a:cs typeface="+mn-cs"/>
              </a:rPr>
              <a:t>A coaxial TR jet is identified in </a:t>
            </a:r>
            <a:r>
              <a:rPr lang="en-IN" sz="1200" b="0" i="0" kern="1200" dirty="0" err="1" smtClean="0">
                <a:solidFill>
                  <a:schemeClr val="tx1"/>
                </a:solidFill>
                <a:latin typeface="+mn-lt"/>
                <a:ea typeface="+mn-ea"/>
                <a:cs typeface="+mn-cs"/>
              </a:rPr>
              <a:t>parasternal</a:t>
            </a:r>
            <a:r>
              <a:rPr lang="en-IN" sz="1200" b="0" i="0" kern="1200" dirty="0" smtClean="0">
                <a:solidFill>
                  <a:schemeClr val="tx1"/>
                </a:solidFill>
                <a:latin typeface="+mn-lt"/>
                <a:ea typeface="+mn-ea"/>
                <a:cs typeface="+mn-cs"/>
              </a:rPr>
              <a:t> long axis (RV inflow), </a:t>
            </a:r>
            <a:r>
              <a:rPr lang="en-IN" sz="1200" b="0" i="0" kern="1200" dirty="0" err="1" smtClean="0">
                <a:solidFill>
                  <a:schemeClr val="tx1"/>
                </a:solidFill>
                <a:latin typeface="+mn-lt"/>
                <a:ea typeface="+mn-ea"/>
                <a:cs typeface="+mn-cs"/>
              </a:rPr>
              <a:t>parasternal</a:t>
            </a:r>
            <a:r>
              <a:rPr lang="en-IN" sz="1200" b="0" i="0" kern="1200" dirty="0" smtClean="0">
                <a:solidFill>
                  <a:schemeClr val="tx1"/>
                </a:solidFill>
                <a:latin typeface="+mn-lt"/>
                <a:ea typeface="+mn-ea"/>
                <a:cs typeface="+mn-cs"/>
              </a:rPr>
              <a:t> short axis, or apical 4-chamber view with the help of colour Doppler.</a:t>
            </a:r>
            <a:endParaRPr lang="en-IN" dirty="0"/>
          </a:p>
        </p:txBody>
      </p:sp>
      <p:sp>
        <p:nvSpPr>
          <p:cNvPr id="4" name="Slide Number Placeholder 3"/>
          <p:cNvSpPr>
            <a:spLocks noGrp="1"/>
          </p:cNvSpPr>
          <p:nvPr>
            <p:ph type="sldNum" sz="quarter" idx="10"/>
          </p:nvPr>
        </p:nvSpPr>
        <p:spPr/>
        <p:txBody>
          <a:bodyPr/>
          <a:lstStyle/>
          <a:p>
            <a:fld id="{BF8C63A4-83CB-41DA-A03F-C27DB2BCD65D}" type="slidenum">
              <a:rPr lang="en-IN" smtClean="0"/>
              <a:pPr/>
              <a:t>29</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0" i="0" kern="1200" dirty="0" smtClean="0">
                <a:solidFill>
                  <a:schemeClr val="tx1"/>
                </a:solidFill>
                <a:latin typeface="+mn-lt"/>
                <a:ea typeface="+mn-ea"/>
                <a:cs typeface="+mn-cs"/>
              </a:rPr>
              <a:t> recent ESC guidelines suggest just using the </a:t>
            </a:r>
            <a:r>
              <a:rPr lang="en-IN" sz="1200" b="0" i="0" kern="1200" dirty="0" err="1" smtClean="0">
                <a:solidFill>
                  <a:schemeClr val="tx1"/>
                </a:solidFill>
                <a:latin typeface="+mn-lt"/>
                <a:ea typeface="+mn-ea"/>
                <a:cs typeface="+mn-cs"/>
              </a:rPr>
              <a:t>TRmax</a:t>
            </a:r>
            <a:r>
              <a:rPr lang="en-IN" sz="1200" b="0" i="0" kern="1200" dirty="0" smtClean="0">
                <a:solidFill>
                  <a:schemeClr val="tx1"/>
                </a:solidFill>
                <a:latin typeface="+mn-lt"/>
                <a:ea typeface="+mn-ea"/>
                <a:cs typeface="+mn-cs"/>
              </a:rPr>
              <a:t> without additional RAP, as IVC assessment is error prone.</a:t>
            </a:r>
          </a:p>
          <a:p>
            <a:r>
              <a:rPr lang="en-IN" sz="1200" b="0" i="0" kern="1200" dirty="0" smtClean="0">
                <a:solidFill>
                  <a:schemeClr val="tx1"/>
                </a:solidFill>
                <a:latin typeface="+mn-lt"/>
                <a:ea typeface="+mn-ea"/>
                <a:cs typeface="+mn-cs"/>
              </a:rPr>
              <a:t>-  If PH was defined by an SPAP in excess of 30 or 40 mm Hg, this corresponded to an MPAP in excess of 20 or 26 mm Hg. If PH was defined by an MPAP of &gt; 25 mm Hg, this corresponded to an SPAP of &gt; 38 mm Hg.</a:t>
            </a:r>
          </a:p>
          <a:p>
            <a:endParaRPr lang="en-IN" dirty="0" smtClean="0"/>
          </a:p>
          <a:p>
            <a:r>
              <a:rPr lang="en-IN" dirty="0" smtClean="0"/>
              <a:t>Hepatic vein normally has a </a:t>
            </a:r>
            <a:r>
              <a:rPr lang="en-IN" dirty="0" err="1" smtClean="0"/>
              <a:t>ssytolic</a:t>
            </a:r>
            <a:r>
              <a:rPr lang="en-IN" dirty="0" smtClean="0"/>
              <a:t> predominance-</a:t>
            </a:r>
            <a:r>
              <a:rPr lang="en-IN" baseline="0" dirty="0" smtClean="0"/>
              <a:t> </a:t>
            </a:r>
            <a:r>
              <a:rPr lang="en-IN" baseline="0" dirty="0" err="1" smtClean="0"/>
              <a:t>Vs</a:t>
            </a:r>
            <a:r>
              <a:rPr lang="en-IN" baseline="0" dirty="0" smtClean="0"/>
              <a:t>&gt;</a:t>
            </a:r>
            <a:r>
              <a:rPr lang="en-IN" baseline="0" dirty="0" err="1" smtClean="0"/>
              <a:t>Vd</a:t>
            </a:r>
            <a:r>
              <a:rPr lang="en-IN" baseline="0" dirty="0" smtClean="0"/>
              <a:t>, </a:t>
            </a:r>
            <a:r>
              <a:rPr lang="en-IN" baseline="0" dirty="0" err="1" smtClean="0"/>
              <a:t>Vs</a:t>
            </a:r>
            <a:r>
              <a:rPr lang="en-IN" baseline="0" dirty="0" smtClean="0"/>
              <a:t>/</a:t>
            </a:r>
            <a:r>
              <a:rPr lang="en-IN" baseline="0" dirty="0" err="1" smtClean="0"/>
              <a:t>Vd</a:t>
            </a:r>
            <a:r>
              <a:rPr lang="en-IN" baseline="0" dirty="0" smtClean="0"/>
              <a:t>&gt;1. In elevated RA pressure, the </a:t>
            </a:r>
            <a:r>
              <a:rPr lang="en-IN" baseline="0" dirty="0" err="1" smtClean="0"/>
              <a:t>Vs</a:t>
            </a:r>
            <a:r>
              <a:rPr lang="en-IN" baseline="0" dirty="0" smtClean="0"/>
              <a:t>/</a:t>
            </a:r>
            <a:r>
              <a:rPr lang="en-IN" baseline="0" dirty="0" err="1" smtClean="0"/>
              <a:t>Vs+Vd</a:t>
            </a:r>
            <a:r>
              <a:rPr lang="en-IN" baseline="0" dirty="0" smtClean="0"/>
              <a:t> % is less than 55%, indicating diastolic flow predominance. It is accurate for </a:t>
            </a:r>
            <a:r>
              <a:rPr lang="en-IN" baseline="0" dirty="0" err="1" smtClean="0"/>
              <a:t>ventillated</a:t>
            </a:r>
            <a:r>
              <a:rPr lang="en-IN" baseline="0" dirty="0" smtClean="0"/>
              <a:t> patients, provided 5 consecutive beats are averaged. </a:t>
            </a:r>
            <a:endParaRPr lang="en-IN" dirty="0"/>
          </a:p>
        </p:txBody>
      </p:sp>
      <p:sp>
        <p:nvSpPr>
          <p:cNvPr id="4" name="Slide Number Placeholder 3"/>
          <p:cNvSpPr>
            <a:spLocks noGrp="1"/>
          </p:cNvSpPr>
          <p:nvPr>
            <p:ph type="sldNum" sz="quarter" idx="10"/>
          </p:nvPr>
        </p:nvSpPr>
        <p:spPr/>
        <p:txBody>
          <a:bodyPr/>
          <a:lstStyle/>
          <a:p>
            <a:fld id="{BF8C63A4-83CB-41DA-A03F-C27DB2BCD65D}" type="slidenum">
              <a:rPr lang="en-IN" smtClean="0"/>
              <a:pPr/>
              <a:t>31</a:t>
            </a:fld>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0" i="0" kern="1200" dirty="0" smtClean="0">
                <a:solidFill>
                  <a:schemeClr val="tx1"/>
                </a:solidFill>
                <a:latin typeface="+mn-lt"/>
                <a:ea typeface="+mn-ea"/>
                <a:cs typeface="+mn-cs"/>
              </a:rPr>
              <a:t>A lesser degree of TR may occur in a compensated right ventricle (due to elevated ventricular pressure) and this could lead to underestimation of PASP. Similarly, severe TR could cause equalisation of right </a:t>
            </a:r>
            <a:r>
              <a:rPr lang="en-IN" sz="1200" b="0" i="0" kern="1200" dirty="0" err="1" smtClean="0">
                <a:solidFill>
                  <a:schemeClr val="tx1"/>
                </a:solidFill>
                <a:latin typeface="+mn-lt"/>
                <a:ea typeface="+mn-ea"/>
                <a:cs typeface="+mn-cs"/>
              </a:rPr>
              <a:t>atrial</a:t>
            </a:r>
            <a:r>
              <a:rPr lang="en-IN" sz="1200" b="0" i="0" kern="1200" dirty="0" smtClean="0">
                <a:solidFill>
                  <a:schemeClr val="tx1"/>
                </a:solidFill>
                <a:latin typeface="+mn-lt"/>
                <a:ea typeface="+mn-ea"/>
                <a:cs typeface="+mn-cs"/>
              </a:rPr>
              <a:t> and ventricular pressures which may cause the TR Doppler envelope to be cut short, leading to underestimation of PASP (</a:t>
            </a:r>
            <a:r>
              <a:rPr lang="en-IN" sz="1200" b="0" i="0" kern="1200" dirty="0" smtClean="0">
                <a:solidFill>
                  <a:schemeClr val="tx1"/>
                </a:solidFill>
                <a:latin typeface="+mn-lt"/>
                <a:ea typeface="+mn-ea"/>
                <a:cs typeface="+mn-cs"/>
                <a:hlinkClick r:id="rId3"/>
              </a:rPr>
              <a:t>Fig. 2</a:t>
            </a:r>
            <a:r>
              <a:rPr lang="en-IN" sz="1200" b="0" i="0" kern="1200" dirty="0" smtClean="0">
                <a:solidFill>
                  <a:schemeClr val="tx1"/>
                </a:solidFill>
                <a:latin typeface="+mn-lt"/>
                <a:ea typeface="+mn-ea"/>
                <a:cs typeface="+mn-cs"/>
              </a:rPr>
              <a:t>-C) </a:t>
            </a:r>
            <a:r>
              <a:rPr lang="en-IN" sz="1200" b="0" i="0" kern="1200" dirty="0" smtClean="0">
                <a:solidFill>
                  <a:schemeClr val="tx1"/>
                </a:solidFill>
                <a:latin typeface="+mn-lt"/>
                <a:ea typeface="+mn-ea"/>
                <a:cs typeface="+mn-cs"/>
                <a:hlinkClick r:id="rId4"/>
              </a:rPr>
              <a:t>[8]</a:t>
            </a:r>
            <a:r>
              <a:rPr lang="en-IN" sz="1200" b="0" i="0" kern="1200" dirty="0" smtClean="0">
                <a:solidFill>
                  <a:schemeClr val="tx1"/>
                </a:solidFill>
                <a:latin typeface="+mn-lt"/>
                <a:ea typeface="+mn-ea"/>
                <a:cs typeface="+mn-cs"/>
              </a:rPr>
              <a:t>. RAP is often overestimated if IVC measurement is used, leading to overestimation of PASP </a:t>
            </a:r>
            <a:r>
              <a:rPr lang="en-IN" sz="1200" b="0" i="0" kern="1200" dirty="0" smtClean="0">
                <a:solidFill>
                  <a:schemeClr val="tx1"/>
                </a:solidFill>
                <a:latin typeface="+mn-lt"/>
                <a:ea typeface="+mn-ea"/>
                <a:cs typeface="+mn-cs"/>
                <a:hlinkClick r:id="rId4"/>
              </a:rPr>
              <a:t>[10]</a:t>
            </a:r>
            <a:r>
              <a:rPr lang="en-IN" sz="1200" b="0" i="0" kern="1200" dirty="0" smtClean="0">
                <a:solidFill>
                  <a:schemeClr val="tx1"/>
                </a:solidFill>
                <a:latin typeface="+mn-lt"/>
                <a:ea typeface="+mn-ea"/>
                <a:cs typeface="+mn-cs"/>
              </a:rPr>
              <a:t>. Calculations using the TR trace assume that there is no pulmonary valve </a:t>
            </a:r>
            <a:r>
              <a:rPr lang="en-IN" sz="1200" b="0" i="0" kern="1200" dirty="0" err="1" smtClean="0">
                <a:solidFill>
                  <a:schemeClr val="tx1"/>
                </a:solidFill>
                <a:latin typeface="+mn-lt"/>
                <a:ea typeface="+mn-ea"/>
                <a:cs typeface="+mn-cs"/>
              </a:rPr>
              <a:t>stenosis</a:t>
            </a:r>
            <a:r>
              <a:rPr lang="en-IN" sz="1200" b="0" i="0" kern="1200" dirty="0" smtClean="0">
                <a:solidFill>
                  <a:schemeClr val="tx1"/>
                </a:solidFill>
                <a:latin typeface="+mn-lt"/>
                <a:ea typeface="+mn-ea"/>
                <a:cs typeface="+mn-cs"/>
              </a:rPr>
              <a:t> and may be inaccurate in the presence of RV systolic dysfunction. TR signal could be poor in a good proportion of patients with lung disease, and </a:t>
            </a:r>
            <a:r>
              <a:rPr lang="en-IN" sz="1200" b="0" i="0" kern="1200" dirty="0" err="1" smtClean="0">
                <a:solidFill>
                  <a:schemeClr val="tx1"/>
                </a:solidFill>
                <a:latin typeface="+mn-lt"/>
                <a:ea typeface="+mn-ea"/>
                <a:cs typeface="+mn-cs"/>
              </a:rPr>
              <a:t>TRmax</a:t>
            </a:r>
            <a:r>
              <a:rPr lang="en-IN" sz="1200" b="0" i="0" kern="1200" dirty="0" smtClean="0">
                <a:solidFill>
                  <a:schemeClr val="tx1"/>
                </a:solidFill>
                <a:latin typeface="+mn-lt"/>
                <a:ea typeface="+mn-ea"/>
                <a:cs typeface="+mn-cs"/>
              </a:rPr>
              <a:t> measurement should be avoided in the absence of a good Doppler envelope</a:t>
            </a:r>
            <a:endParaRPr lang="en-IN" dirty="0"/>
          </a:p>
        </p:txBody>
      </p:sp>
      <p:sp>
        <p:nvSpPr>
          <p:cNvPr id="4" name="Slide Number Placeholder 3"/>
          <p:cNvSpPr>
            <a:spLocks noGrp="1"/>
          </p:cNvSpPr>
          <p:nvPr>
            <p:ph type="sldNum" sz="quarter" idx="10"/>
          </p:nvPr>
        </p:nvSpPr>
        <p:spPr/>
        <p:txBody>
          <a:bodyPr/>
          <a:lstStyle/>
          <a:p>
            <a:fld id="{BF8C63A4-83CB-41DA-A03F-C27DB2BCD65D}" type="slidenum">
              <a:rPr lang="en-IN" smtClean="0"/>
              <a:pPr/>
              <a:t>34</a:t>
            </a:fld>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PASP</a:t>
            </a:r>
            <a:r>
              <a:rPr lang="en-US" baseline="0" dirty="0" smtClean="0"/>
              <a:t> may be as high as 40 in older &gt;50 </a:t>
            </a:r>
            <a:r>
              <a:rPr lang="en-US" baseline="0" dirty="0" err="1" smtClean="0"/>
              <a:t>yrs</a:t>
            </a:r>
            <a:r>
              <a:rPr lang="en-US" baseline="0" dirty="0" smtClean="0"/>
              <a:t> and BMI &gt;30kg/m2</a:t>
            </a:r>
          </a:p>
          <a:p>
            <a:r>
              <a:rPr lang="en-US" baseline="0" dirty="0" smtClean="0"/>
              <a:t>Age related increase- more in diabetics – due to increased PA noncompliance/ abnormal LV diastolic filling pressure</a:t>
            </a:r>
            <a:endParaRPr lang="en-US" dirty="0"/>
          </a:p>
        </p:txBody>
      </p:sp>
      <p:sp>
        <p:nvSpPr>
          <p:cNvPr id="4" name="Slide Number Placeholder 3"/>
          <p:cNvSpPr>
            <a:spLocks noGrp="1"/>
          </p:cNvSpPr>
          <p:nvPr>
            <p:ph type="sldNum" sz="quarter" idx="10"/>
          </p:nvPr>
        </p:nvSpPr>
        <p:spPr/>
        <p:txBody>
          <a:bodyPr/>
          <a:lstStyle/>
          <a:p>
            <a:fld id="{BF8C63A4-83CB-41DA-A03F-C27DB2BCD65D}" type="slidenum">
              <a:rPr lang="en-IN" smtClean="0"/>
              <a:pPr/>
              <a:t>36</a:t>
            </a:fld>
            <a:endParaRPr lang="en-IN"/>
          </a:p>
        </p:txBody>
      </p:sp>
    </p:spTree>
    <p:extLst>
      <p:ext uri="{BB962C8B-B14F-4D97-AF65-F5344CB8AC3E}">
        <p14:creationId xmlns:p14="http://schemas.microsoft.com/office/powerpoint/2010/main" val="2602165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End diastolic velocity represents</a:t>
            </a:r>
            <a:r>
              <a:rPr lang="en-IN" baseline="0" dirty="0" smtClean="0"/>
              <a:t> the end diastolic pressure gradient between pulmonary artery and the right ventricle. If RV EDP  is added to this gradient, then we </a:t>
            </a:r>
            <a:r>
              <a:rPr lang="en-IN" baseline="0" dirty="0" err="1" smtClean="0"/>
              <a:t>wil</a:t>
            </a:r>
            <a:r>
              <a:rPr lang="en-IN" baseline="0" dirty="0" smtClean="0"/>
              <a:t> </a:t>
            </a:r>
            <a:r>
              <a:rPr lang="en-IN" baseline="0" dirty="0" err="1" smtClean="0"/>
              <a:t>ge</a:t>
            </a:r>
            <a:r>
              <a:rPr lang="en-IN" baseline="0" dirty="0" smtClean="0"/>
              <a:t> the PADP. </a:t>
            </a:r>
            <a:endParaRPr lang="en-IN" dirty="0"/>
          </a:p>
        </p:txBody>
      </p:sp>
      <p:sp>
        <p:nvSpPr>
          <p:cNvPr id="4" name="Slide Number Placeholder 3"/>
          <p:cNvSpPr>
            <a:spLocks noGrp="1"/>
          </p:cNvSpPr>
          <p:nvPr>
            <p:ph type="sldNum" sz="quarter" idx="10"/>
          </p:nvPr>
        </p:nvSpPr>
        <p:spPr/>
        <p:txBody>
          <a:bodyPr/>
          <a:lstStyle/>
          <a:p>
            <a:fld id="{BF8C63A4-83CB-41DA-A03F-C27DB2BCD65D}" type="slidenum">
              <a:rPr lang="en-IN" smtClean="0"/>
              <a:pPr/>
              <a:t>37</a:t>
            </a:fld>
            <a:endParaRPr lang="en-I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0" i="0" kern="1200" dirty="0" smtClean="0">
                <a:solidFill>
                  <a:schemeClr val="tx1"/>
                </a:solidFill>
                <a:latin typeface="+mn-lt"/>
                <a:ea typeface="+mn-ea"/>
                <a:cs typeface="+mn-cs"/>
              </a:rPr>
              <a:t>time from pulmonary valve closure to tricuspid valve opening and can be measured either by pulsed-wave Doppler from tricuspid inflow or with tissue Doppler imaging of the RV free wall.</a:t>
            </a:r>
            <a:endParaRPr lang="en-IN" dirty="0"/>
          </a:p>
        </p:txBody>
      </p:sp>
      <p:sp>
        <p:nvSpPr>
          <p:cNvPr id="4" name="Slide Number Placeholder 3"/>
          <p:cNvSpPr>
            <a:spLocks noGrp="1"/>
          </p:cNvSpPr>
          <p:nvPr>
            <p:ph type="sldNum" sz="quarter" idx="10"/>
          </p:nvPr>
        </p:nvSpPr>
        <p:spPr/>
        <p:txBody>
          <a:bodyPr/>
          <a:lstStyle/>
          <a:p>
            <a:fld id="{BF8C63A4-83CB-41DA-A03F-C27DB2BCD65D}" type="slidenum">
              <a:rPr lang="en-IN" smtClean="0"/>
              <a:pPr/>
              <a:t>52</a:t>
            </a:fld>
            <a:endParaRPr lang="en-I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RIMP- Right ventricular index</a:t>
            </a:r>
            <a:r>
              <a:rPr lang="en-US" baseline="0" dirty="0" smtClean="0"/>
              <a:t> of myocardial performance</a:t>
            </a:r>
            <a:endParaRPr lang="en-US" dirty="0"/>
          </a:p>
        </p:txBody>
      </p:sp>
      <p:sp>
        <p:nvSpPr>
          <p:cNvPr id="4" name="Slide Number Placeholder 3"/>
          <p:cNvSpPr>
            <a:spLocks noGrp="1"/>
          </p:cNvSpPr>
          <p:nvPr>
            <p:ph type="sldNum" sz="quarter" idx="10"/>
          </p:nvPr>
        </p:nvSpPr>
        <p:spPr/>
        <p:txBody>
          <a:bodyPr/>
          <a:lstStyle/>
          <a:p>
            <a:fld id="{BF8C63A4-83CB-41DA-A03F-C27DB2BCD65D}" type="slidenum">
              <a:rPr lang="en-IN" smtClean="0"/>
              <a:pPr/>
              <a:t>56</a:t>
            </a:fld>
            <a:endParaRPr lang="en-IN"/>
          </a:p>
        </p:txBody>
      </p:sp>
    </p:spTree>
    <p:extLst>
      <p:ext uri="{BB962C8B-B14F-4D97-AF65-F5344CB8AC3E}">
        <p14:creationId xmlns:p14="http://schemas.microsoft.com/office/powerpoint/2010/main" val="26307341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pulsed Doppler method, the ET is measured with pulsed Doppler of </a:t>
            </a:r>
            <a:r>
              <a:rPr lang="en-US" dirty="0" err="1" smtClean="0"/>
              <a:t>RVoutflow</a:t>
            </a:r>
            <a:r>
              <a:rPr lang="en-US" dirty="0" smtClean="0"/>
              <a:t> (time from the onset to the cessation of flow), and the tricuspid (valve) closure-opening time is measured with either pulsed Doppler of the tricuspid inflow (time from the end of the </a:t>
            </a:r>
            <a:r>
              <a:rPr lang="en-US" dirty="0" err="1" smtClean="0"/>
              <a:t>transtricuspid</a:t>
            </a:r>
            <a:r>
              <a:rPr lang="en-US" dirty="0" smtClean="0"/>
              <a:t> A wave to the beginning of the </a:t>
            </a:r>
            <a:r>
              <a:rPr lang="en-US" dirty="0" err="1" smtClean="0"/>
              <a:t>transtricuspid</a:t>
            </a:r>
            <a:r>
              <a:rPr lang="en-US" dirty="0" smtClean="0"/>
              <a:t> E wave) or continuous Doppler of the TR jet (time from the onset to the cessation of the jet)</a:t>
            </a:r>
            <a:endParaRPr lang="en-US" dirty="0"/>
          </a:p>
        </p:txBody>
      </p:sp>
      <p:sp>
        <p:nvSpPr>
          <p:cNvPr id="4" name="Slide Number Placeholder 3"/>
          <p:cNvSpPr>
            <a:spLocks noGrp="1"/>
          </p:cNvSpPr>
          <p:nvPr>
            <p:ph type="sldNum" sz="quarter" idx="10"/>
          </p:nvPr>
        </p:nvSpPr>
        <p:spPr/>
        <p:txBody>
          <a:bodyPr/>
          <a:lstStyle/>
          <a:p>
            <a:fld id="{BF8C63A4-83CB-41DA-A03F-C27DB2BCD65D}" type="slidenum">
              <a:rPr lang="en-IN" smtClean="0"/>
              <a:pPr/>
              <a:t>57</a:t>
            </a:fld>
            <a:endParaRPr lang="en-IN"/>
          </a:p>
        </p:txBody>
      </p:sp>
    </p:spTree>
    <p:extLst>
      <p:ext uri="{BB962C8B-B14F-4D97-AF65-F5344CB8AC3E}">
        <p14:creationId xmlns:p14="http://schemas.microsoft.com/office/powerpoint/2010/main" val="27726131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 As with other regional methods, it assumes that the displacement of the basal and adjacent segments in the apical 4-chamber view is representative of the function of the entire right ventricle, an assumption that is not valid in many disease states or when there are regional RV wall motion abnormalities</a:t>
            </a:r>
            <a:endParaRPr lang="en-US" dirty="0"/>
          </a:p>
        </p:txBody>
      </p:sp>
      <p:sp>
        <p:nvSpPr>
          <p:cNvPr id="4" name="Slide Number Placeholder 3"/>
          <p:cNvSpPr>
            <a:spLocks noGrp="1"/>
          </p:cNvSpPr>
          <p:nvPr>
            <p:ph type="sldNum" sz="quarter" idx="10"/>
          </p:nvPr>
        </p:nvSpPr>
        <p:spPr/>
        <p:txBody>
          <a:bodyPr/>
          <a:lstStyle/>
          <a:p>
            <a:fld id="{BF8C63A4-83CB-41DA-A03F-C27DB2BCD65D}" type="slidenum">
              <a:rPr lang="en-IN" smtClean="0"/>
              <a:pPr/>
              <a:t>60</a:t>
            </a:fld>
            <a:endParaRPr lang="en-IN"/>
          </a:p>
        </p:txBody>
      </p:sp>
    </p:spTree>
    <p:extLst>
      <p:ext uri="{BB962C8B-B14F-4D97-AF65-F5344CB8AC3E}">
        <p14:creationId xmlns:p14="http://schemas.microsoft.com/office/powerpoint/2010/main" val="34055900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One-dimensional strain is acquired using Doppler tissue imaging and is consequentially angle dependent. It is most reproducible in the apical 4-chamber view, interrogating the basal, mid, and, to a lesser degree, apical segments of the RV free wall. As a result, one is limited to mostly longitudinal strain</a:t>
            </a:r>
          </a:p>
          <a:p>
            <a:endParaRPr lang="en-US" dirty="0" smtClean="0"/>
          </a:p>
          <a:p>
            <a:r>
              <a:rPr lang="en-US" dirty="0" smtClean="0"/>
              <a:t>To calculate strain, high frame rates are required, ideally $150. o align the segment in the center of the sector to avoid errors due to the angle dependence of Doppler. A maximum tolerance of 10 to 15 off the axis of contraction is recommended.130 Imaging is in color-coded tissue Doppler mode, and $3 beats are acquired with suspended respiration. Values for strain and SR are then derived offline on the system or workstation using equipment-specific algorithms by placing sample volume(s) or regions of interest of varying sizes in the mid portion of the segment(s</a:t>
            </a:r>
            <a:endParaRPr lang="en-US" dirty="0"/>
          </a:p>
        </p:txBody>
      </p:sp>
      <p:sp>
        <p:nvSpPr>
          <p:cNvPr id="4" name="Slide Number Placeholder 3"/>
          <p:cNvSpPr>
            <a:spLocks noGrp="1"/>
          </p:cNvSpPr>
          <p:nvPr>
            <p:ph type="sldNum" sz="quarter" idx="10"/>
          </p:nvPr>
        </p:nvSpPr>
        <p:spPr/>
        <p:txBody>
          <a:bodyPr/>
          <a:lstStyle/>
          <a:p>
            <a:fld id="{BF8C63A4-83CB-41DA-A03F-C27DB2BCD65D}" type="slidenum">
              <a:rPr lang="en-IN" smtClean="0"/>
              <a:pPr/>
              <a:t>65</a:t>
            </a:fld>
            <a:endParaRPr lang="en-IN"/>
          </a:p>
        </p:txBody>
      </p:sp>
    </p:spTree>
    <p:extLst>
      <p:ext uri="{BB962C8B-B14F-4D97-AF65-F5344CB8AC3E}">
        <p14:creationId xmlns:p14="http://schemas.microsoft.com/office/powerpoint/2010/main" val="2408665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However, the previous definition of PH-LHD and the associated terminology of “passive” and “reactive” or “out-of-proportion” PH-LHD have been unsatisfactory for the characterisation of patients. </a:t>
            </a:r>
            <a:r>
              <a:rPr lang="en-IN" dirty="0" err="1" smtClean="0"/>
              <a:t>Transpulmonary</a:t>
            </a:r>
            <a:r>
              <a:rPr lang="en-IN" dirty="0" smtClean="0"/>
              <a:t> pressure gradient (TPG) is sensitive to changes in cardiac output, recruitment and distension of pulmonary vessels decreasing upstream transmission of left </a:t>
            </a:r>
            <a:r>
              <a:rPr lang="en-IN" dirty="0" err="1" smtClean="0"/>
              <a:t>atrial</a:t>
            </a:r>
            <a:r>
              <a:rPr lang="en-IN" dirty="0" smtClean="0"/>
              <a:t> pressure. Furthermore, pulmonary blood flow is </a:t>
            </a:r>
            <a:r>
              <a:rPr lang="en-IN" dirty="0" err="1" smtClean="0"/>
              <a:t>pulsatile</a:t>
            </a:r>
            <a:r>
              <a:rPr lang="en-IN" dirty="0" smtClean="0"/>
              <a:t> with systolic PAP and mean PAP, determined by stroke volume and arterial compliance [3–5]. At the fifth World Symposium on Pulmonary Hypertension in Nice, France, in 2013 and in the recently published ESC/ERS guidelines for the diagnosis and treatment of PH, the definition of PH-LHD was revised [1, 2, 5], mainly based on the observations that DPG is less flow dependent and less sensitive to elevation of left </a:t>
            </a:r>
            <a:r>
              <a:rPr lang="en-IN" dirty="0" err="1" smtClean="0"/>
              <a:t>atrial</a:t>
            </a:r>
            <a:r>
              <a:rPr lang="en-IN" dirty="0" smtClean="0"/>
              <a:t> pressure than TPG [4], and reflects pulmonary vascular remodelling </a:t>
            </a:r>
            <a:endParaRPr lang="en-IN" dirty="0"/>
          </a:p>
        </p:txBody>
      </p:sp>
      <p:sp>
        <p:nvSpPr>
          <p:cNvPr id="4" name="Slide Number Placeholder 3"/>
          <p:cNvSpPr>
            <a:spLocks noGrp="1"/>
          </p:cNvSpPr>
          <p:nvPr>
            <p:ph type="sldNum" sz="quarter" idx="10"/>
          </p:nvPr>
        </p:nvSpPr>
        <p:spPr/>
        <p:txBody>
          <a:bodyPr/>
          <a:lstStyle/>
          <a:p>
            <a:fld id="{BF8C63A4-83CB-41DA-A03F-C27DB2BCD65D}" type="slidenum">
              <a:rPr lang="en-IN" smtClean="0"/>
              <a:pPr/>
              <a:t>3</a:t>
            </a:fld>
            <a:endParaRPr lang="en-I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Normally</a:t>
            </a:r>
            <a:r>
              <a:rPr lang="en-US" baseline="0" dirty="0" smtClean="0"/>
              <a:t> </a:t>
            </a:r>
            <a:r>
              <a:rPr lang="en-US" baseline="0" dirty="0" err="1" smtClean="0"/>
              <a:t>theres</a:t>
            </a:r>
            <a:r>
              <a:rPr lang="en-US" baseline="0" dirty="0" smtClean="0"/>
              <a:t> a minimal difference between the RVEDP &amp; PAEDP. Therefore a small increase in I RVEDP will be transmitted to the PV resulting I a </a:t>
            </a:r>
            <a:r>
              <a:rPr lang="en-US" baseline="0" dirty="0" err="1" smtClean="0"/>
              <a:t>defelcetion</a:t>
            </a:r>
            <a:r>
              <a:rPr lang="en-US" baseline="0" dirty="0" smtClean="0"/>
              <a:t>. In PH, the increase in PAEDP is much greater than RVEDP. </a:t>
            </a:r>
            <a:endParaRPr lang="en-US" dirty="0"/>
          </a:p>
        </p:txBody>
      </p:sp>
      <p:sp>
        <p:nvSpPr>
          <p:cNvPr id="4" name="Slide Number Placeholder 3"/>
          <p:cNvSpPr>
            <a:spLocks noGrp="1"/>
          </p:cNvSpPr>
          <p:nvPr>
            <p:ph type="sldNum" sz="quarter" idx="10"/>
          </p:nvPr>
        </p:nvSpPr>
        <p:spPr/>
        <p:txBody>
          <a:bodyPr/>
          <a:lstStyle/>
          <a:p>
            <a:fld id="{BF8C63A4-83CB-41DA-A03F-C27DB2BCD65D}" type="slidenum">
              <a:rPr lang="en-IN" smtClean="0"/>
              <a:pPr/>
              <a:t>67</a:t>
            </a:fld>
            <a:endParaRPr lang="en-IN"/>
          </a:p>
        </p:txBody>
      </p:sp>
    </p:spTree>
    <p:extLst>
      <p:ext uri="{BB962C8B-B14F-4D97-AF65-F5344CB8AC3E}">
        <p14:creationId xmlns:p14="http://schemas.microsoft.com/office/powerpoint/2010/main" val="3085695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BF8C63A4-83CB-41DA-A03F-C27DB2BCD65D}" type="slidenum">
              <a:rPr lang="en-IN" smtClean="0"/>
              <a:pPr/>
              <a:t>4</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0" i="0" kern="1200" dirty="0" smtClean="0">
                <a:solidFill>
                  <a:schemeClr val="tx1"/>
                </a:solidFill>
                <a:latin typeface="+mn-lt"/>
                <a:ea typeface="+mn-ea"/>
                <a:cs typeface="+mn-cs"/>
              </a:rPr>
              <a:t>Ventricular </a:t>
            </a:r>
            <a:r>
              <a:rPr lang="en-IN" sz="1200" b="0" i="0" kern="1200" dirty="0" err="1" smtClean="0">
                <a:solidFill>
                  <a:schemeClr val="tx1"/>
                </a:solidFill>
                <a:latin typeface="+mn-lt"/>
                <a:ea typeface="+mn-ea"/>
                <a:cs typeface="+mn-cs"/>
              </a:rPr>
              <a:t>septal</a:t>
            </a:r>
            <a:r>
              <a:rPr lang="en-IN" sz="1200" b="0" i="0" kern="1200" dirty="0" smtClean="0">
                <a:solidFill>
                  <a:schemeClr val="tx1"/>
                </a:solidFill>
                <a:latin typeface="+mn-lt"/>
                <a:ea typeface="+mn-ea"/>
                <a:cs typeface="+mn-cs"/>
              </a:rPr>
              <a:t> geometry and motion are largely determined by the difference in pressure across the ventricular septum. Under normal circumstances, the higher pressures in the LV cavity mean the IVS bows into the lower pressure RV cavity. In patients with PH, pressure in the RV increases causing the septum to flatten in systole as the pressures in both ventricles begin to converge. Eventually, when the RV becomes severely pressure loaded, the septum may even bulge into the LV cavity (</a:t>
            </a:r>
            <a:r>
              <a:rPr lang="en-IN" sz="1200" b="1" i="0" u="none" strike="noStrike" kern="1200" dirty="0" smtClean="0">
                <a:solidFill>
                  <a:schemeClr val="tx1"/>
                </a:solidFill>
                <a:latin typeface="+mn-lt"/>
                <a:ea typeface="+mn-ea"/>
                <a:cs typeface="+mn-cs"/>
                <a:hlinkClick r:id="rId3"/>
              </a:rPr>
              <a:t>fig. 1</a:t>
            </a:r>
            <a:r>
              <a:rPr lang="en-IN" sz="1200" b="0" i="0" kern="1200" dirty="0" smtClean="0">
                <a:solidFill>
                  <a:schemeClr val="tx1"/>
                </a:solidFill>
                <a:latin typeface="+mn-lt"/>
                <a:ea typeface="+mn-ea"/>
                <a:cs typeface="+mn-cs"/>
              </a:rPr>
              <a:t>) [</a:t>
            </a:r>
            <a:r>
              <a:rPr lang="en-IN" sz="1200" b="1" i="0" u="none" strike="noStrike" kern="1200" dirty="0" smtClean="0">
                <a:solidFill>
                  <a:schemeClr val="tx1"/>
                </a:solidFill>
                <a:latin typeface="+mn-lt"/>
                <a:ea typeface="+mn-ea"/>
                <a:cs typeface="+mn-cs"/>
                <a:hlinkClick r:id="rId3"/>
              </a:rPr>
              <a:t>4</a:t>
            </a:r>
            <a:r>
              <a:rPr lang="en-IN" sz="1200" b="0" i="0" kern="1200" dirty="0" smtClean="0">
                <a:solidFill>
                  <a:schemeClr val="tx1"/>
                </a:solidFill>
                <a:latin typeface="+mn-lt"/>
                <a:ea typeface="+mn-ea"/>
                <a:cs typeface="+mn-cs"/>
              </a:rPr>
              <a:t>]. These changes also impact on both LV systolic and diastolic function.</a:t>
            </a:r>
            <a:endParaRPr lang="en-IN" dirty="0"/>
          </a:p>
        </p:txBody>
      </p:sp>
      <p:sp>
        <p:nvSpPr>
          <p:cNvPr id="4" name="Slide Number Placeholder 3"/>
          <p:cNvSpPr>
            <a:spLocks noGrp="1"/>
          </p:cNvSpPr>
          <p:nvPr>
            <p:ph type="sldNum" sz="quarter" idx="10"/>
          </p:nvPr>
        </p:nvSpPr>
        <p:spPr/>
        <p:txBody>
          <a:bodyPr/>
          <a:lstStyle/>
          <a:p>
            <a:fld id="{BF8C63A4-83CB-41DA-A03F-C27DB2BCD65D}" type="slidenum">
              <a:rPr lang="en-IN" smtClean="0"/>
              <a:pPr/>
              <a:t>9</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0" i="0" kern="1200" dirty="0" smtClean="0">
                <a:solidFill>
                  <a:schemeClr val="tx1"/>
                </a:solidFill>
                <a:latin typeface="+mn-lt"/>
                <a:ea typeface="+mn-ea"/>
                <a:cs typeface="+mn-cs"/>
              </a:rPr>
              <a:t>Right ventricular dilation also leads to tricuspid annular dilation and results in significant tricuspid regurgitation [</a:t>
            </a:r>
            <a:r>
              <a:rPr lang="en-IN" sz="1200" b="1" i="0" u="none" strike="noStrike" kern="1200" dirty="0" smtClean="0">
                <a:solidFill>
                  <a:schemeClr val="tx1"/>
                </a:solidFill>
                <a:latin typeface="+mn-lt"/>
                <a:ea typeface="+mn-ea"/>
                <a:cs typeface="+mn-cs"/>
                <a:hlinkClick r:id="rId3"/>
              </a:rPr>
              <a:t>4</a:t>
            </a:r>
            <a:r>
              <a:rPr lang="en-IN" sz="1200" b="0" i="0" kern="1200" dirty="0" smtClean="0">
                <a:solidFill>
                  <a:schemeClr val="tx1"/>
                </a:solidFill>
                <a:latin typeface="+mn-lt"/>
                <a:ea typeface="+mn-ea"/>
                <a:cs typeface="+mn-cs"/>
              </a:rPr>
              <a:t>]. When this is coupled with decreased RV systolic dysfunction and increased </a:t>
            </a:r>
            <a:r>
              <a:rPr lang="en-IN" sz="1200" b="0" i="0" kern="1200" dirty="0" err="1" smtClean="0">
                <a:solidFill>
                  <a:schemeClr val="tx1"/>
                </a:solidFill>
                <a:latin typeface="+mn-lt"/>
                <a:ea typeface="+mn-ea"/>
                <a:cs typeface="+mn-cs"/>
              </a:rPr>
              <a:t>afterload</a:t>
            </a:r>
            <a:r>
              <a:rPr lang="en-IN" sz="1200" b="0" i="0" kern="1200" dirty="0" smtClean="0">
                <a:solidFill>
                  <a:schemeClr val="tx1"/>
                </a:solidFill>
                <a:latin typeface="+mn-lt"/>
                <a:ea typeface="+mn-ea"/>
                <a:cs typeface="+mn-cs"/>
              </a:rPr>
              <a:t> it will further reduce stroke volume into the pulmonary circulation and resultant reduced cardiac output. The additional volume loading as a consequence of tricuspid regurgitation will further impair RV diastolic function, increasing RV end-diastolic pressure and displacing the IVS. </a:t>
            </a:r>
            <a:endParaRPr lang="en-IN" dirty="0"/>
          </a:p>
        </p:txBody>
      </p:sp>
      <p:sp>
        <p:nvSpPr>
          <p:cNvPr id="4" name="Slide Number Placeholder 3"/>
          <p:cNvSpPr>
            <a:spLocks noGrp="1"/>
          </p:cNvSpPr>
          <p:nvPr>
            <p:ph type="sldNum" sz="quarter" idx="10"/>
          </p:nvPr>
        </p:nvSpPr>
        <p:spPr/>
        <p:txBody>
          <a:bodyPr/>
          <a:lstStyle/>
          <a:p>
            <a:fld id="{BF8C63A4-83CB-41DA-A03F-C27DB2BCD65D}" type="slidenum">
              <a:rPr lang="en-IN" smtClean="0"/>
              <a:pPr/>
              <a:t>11</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0" i="0" kern="1200" dirty="0" smtClean="0">
                <a:solidFill>
                  <a:schemeClr val="tx1"/>
                </a:solidFill>
                <a:latin typeface="+mn-lt"/>
                <a:ea typeface="+mn-ea"/>
                <a:cs typeface="+mn-cs"/>
              </a:rPr>
              <a:t> normal subjects the anterior RV wall is thin</a:t>
            </a:r>
            <a:endParaRPr lang="en-IN" dirty="0"/>
          </a:p>
        </p:txBody>
      </p:sp>
      <p:sp>
        <p:nvSpPr>
          <p:cNvPr id="4" name="Slide Number Placeholder 3"/>
          <p:cNvSpPr>
            <a:spLocks noGrp="1"/>
          </p:cNvSpPr>
          <p:nvPr>
            <p:ph type="sldNum" sz="quarter" idx="10"/>
          </p:nvPr>
        </p:nvSpPr>
        <p:spPr/>
        <p:txBody>
          <a:bodyPr/>
          <a:lstStyle/>
          <a:p>
            <a:fld id="{BF8C63A4-83CB-41DA-A03F-C27DB2BCD65D}" type="slidenum">
              <a:rPr lang="en-IN" smtClean="0"/>
              <a:pPr/>
              <a:t>13</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0" i="0" kern="1200" dirty="0" smtClean="0">
                <a:solidFill>
                  <a:schemeClr val="tx1"/>
                </a:solidFill>
                <a:latin typeface="+mn-lt"/>
                <a:ea typeface="+mn-ea"/>
                <a:cs typeface="+mn-cs"/>
              </a:rPr>
              <a:t> the RV appears triangular in shape and about the one-third the size of the LV. The apex of the RV is located closer to the base of the heart than that of the LV.</a:t>
            </a:r>
            <a:endParaRPr lang="en-IN" dirty="0"/>
          </a:p>
        </p:txBody>
      </p:sp>
      <p:sp>
        <p:nvSpPr>
          <p:cNvPr id="4" name="Slide Number Placeholder 3"/>
          <p:cNvSpPr>
            <a:spLocks noGrp="1"/>
          </p:cNvSpPr>
          <p:nvPr>
            <p:ph type="sldNum" sz="quarter" idx="10"/>
          </p:nvPr>
        </p:nvSpPr>
        <p:spPr/>
        <p:txBody>
          <a:bodyPr/>
          <a:lstStyle/>
          <a:p>
            <a:fld id="{BF8C63A4-83CB-41DA-A03F-C27DB2BCD65D}" type="slidenum">
              <a:rPr lang="en-IN" smtClean="0"/>
              <a:pPr/>
              <a:t>19</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Recommendations: Patients with echocardiographic evidence of right-sided heart disease or PH should ideally have measurements of RV basal, mid cavity, and longitudinal dimensions on a 4-chamber view. In all complete echocardiographic studies, the RV basal measurement should be reported, and the report should state the window from which the measurement was performed (ideally the right ventricle–focused view), to permit </a:t>
            </a:r>
            <a:r>
              <a:rPr lang="en-US" dirty="0" err="1" smtClean="0"/>
              <a:t>interstudy</a:t>
            </a:r>
            <a:r>
              <a:rPr lang="en-US" dirty="0" smtClean="0"/>
              <a:t> comparison</a:t>
            </a:r>
            <a:endParaRPr lang="en-US" dirty="0"/>
          </a:p>
        </p:txBody>
      </p:sp>
      <p:sp>
        <p:nvSpPr>
          <p:cNvPr id="4" name="Slide Number Placeholder 3"/>
          <p:cNvSpPr>
            <a:spLocks noGrp="1"/>
          </p:cNvSpPr>
          <p:nvPr>
            <p:ph type="sldNum" sz="quarter" idx="10"/>
          </p:nvPr>
        </p:nvSpPr>
        <p:spPr/>
        <p:txBody>
          <a:bodyPr/>
          <a:lstStyle/>
          <a:p>
            <a:fld id="{BF8C63A4-83CB-41DA-A03F-C27DB2BCD65D}" type="slidenum">
              <a:rPr lang="en-IN" smtClean="0"/>
              <a:pPr/>
              <a:t>21</a:t>
            </a:fld>
            <a:endParaRPr lang="en-IN"/>
          </a:p>
        </p:txBody>
      </p:sp>
    </p:spTree>
    <p:extLst>
      <p:ext uri="{BB962C8B-B14F-4D97-AF65-F5344CB8AC3E}">
        <p14:creationId xmlns:p14="http://schemas.microsoft.com/office/powerpoint/2010/main" val="4112883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 area is traced at the end of ventricular systole (largest volume) from the lateral aspect of the tricuspid annulus to the </a:t>
            </a:r>
            <a:r>
              <a:rPr lang="en-US" dirty="0" err="1" smtClean="0"/>
              <a:t>septal</a:t>
            </a:r>
            <a:r>
              <a:rPr lang="en-US" dirty="0" smtClean="0"/>
              <a:t> aspect, excluding the area between the leaflets and annulus, following the RA endocardium, excluding the IVC and superior vena cava and RA appendage (Figure 3).5 Note that RA dimensions can be distorted and falsely enlarged in patients with chest and thoracic spine deformities.</a:t>
            </a:r>
          </a:p>
          <a:p>
            <a:endParaRPr lang="en-US" dirty="0" smtClean="0"/>
          </a:p>
          <a:p>
            <a:r>
              <a:rPr lang="en-US" dirty="0" smtClean="0"/>
              <a:t>Because of the paucity of standardized RA volume data by 2D echocardiography, routine RA volume measurements are not currently recommended.</a:t>
            </a:r>
            <a:endParaRPr lang="en-US" dirty="0"/>
          </a:p>
        </p:txBody>
      </p:sp>
      <p:sp>
        <p:nvSpPr>
          <p:cNvPr id="4" name="Slide Number Placeholder 3"/>
          <p:cNvSpPr>
            <a:spLocks noGrp="1"/>
          </p:cNvSpPr>
          <p:nvPr>
            <p:ph type="sldNum" sz="quarter" idx="10"/>
          </p:nvPr>
        </p:nvSpPr>
        <p:spPr/>
        <p:txBody>
          <a:bodyPr/>
          <a:lstStyle/>
          <a:p>
            <a:fld id="{BF8C63A4-83CB-41DA-A03F-C27DB2BCD65D}" type="slidenum">
              <a:rPr lang="en-IN" smtClean="0"/>
              <a:pPr/>
              <a:t>23</a:t>
            </a:fld>
            <a:endParaRPr lang="en-IN"/>
          </a:p>
        </p:txBody>
      </p:sp>
    </p:spTree>
    <p:extLst>
      <p:ext uri="{BB962C8B-B14F-4D97-AF65-F5344CB8AC3E}">
        <p14:creationId xmlns:p14="http://schemas.microsoft.com/office/powerpoint/2010/main" val="1116631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E5B8AE2F-1DEB-479E-8C96-6480D98BE6DF}" type="datetimeFigureOut">
              <a:rPr lang="en-IN" smtClean="0"/>
              <a:pPr/>
              <a:t>25-06-2018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D58A960-27EC-4EA9-A327-ABC0FFF2B7BE}"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5B8AE2F-1DEB-479E-8C96-6480D98BE6DF}" type="datetimeFigureOut">
              <a:rPr lang="en-IN" smtClean="0"/>
              <a:pPr/>
              <a:t>25-06-2018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D58A960-27EC-4EA9-A327-ABC0FFF2B7BE}"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5B8AE2F-1DEB-479E-8C96-6480D98BE6DF}" type="datetimeFigureOut">
              <a:rPr lang="en-IN" smtClean="0"/>
              <a:pPr/>
              <a:t>25-06-2018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D58A960-27EC-4EA9-A327-ABC0FFF2B7BE}"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5B8AE2F-1DEB-479E-8C96-6480D98BE6DF}" type="datetimeFigureOut">
              <a:rPr lang="en-IN" smtClean="0"/>
              <a:pPr/>
              <a:t>25-06-2018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D58A960-27EC-4EA9-A327-ABC0FFF2B7BE}"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B8AE2F-1DEB-479E-8C96-6480D98BE6DF}" type="datetimeFigureOut">
              <a:rPr lang="en-IN" smtClean="0"/>
              <a:pPr/>
              <a:t>25-06-2018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D58A960-27EC-4EA9-A327-ABC0FFF2B7BE}"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E5B8AE2F-1DEB-479E-8C96-6480D98BE6DF}" type="datetimeFigureOut">
              <a:rPr lang="en-IN" smtClean="0"/>
              <a:pPr/>
              <a:t>25-06-2018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D58A960-27EC-4EA9-A327-ABC0FFF2B7BE}"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E5B8AE2F-1DEB-479E-8C96-6480D98BE6DF}" type="datetimeFigureOut">
              <a:rPr lang="en-IN" smtClean="0"/>
              <a:pPr/>
              <a:t>25-06-2018</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D58A960-27EC-4EA9-A327-ABC0FFF2B7BE}"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E5B8AE2F-1DEB-479E-8C96-6480D98BE6DF}" type="datetimeFigureOut">
              <a:rPr lang="en-IN" smtClean="0"/>
              <a:pPr/>
              <a:t>25-06-2018</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D58A960-27EC-4EA9-A327-ABC0FFF2B7BE}"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B8AE2F-1DEB-479E-8C96-6480D98BE6DF}" type="datetimeFigureOut">
              <a:rPr lang="en-IN" smtClean="0"/>
              <a:pPr/>
              <a:t>25-06-2018</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D58A960-27EC-4EA9-A327-ABC0FFF2B7BE}"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B8AE2F-1DEB-479E-8C96-6480D98BE6DF}" type="datetimeFigureOut">
              <a:rPr lang="en-IN" smtClean="0"/>
              <a:pPr/>
              <a:t>25-06-2018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D58A960-27EC-4EA9-A327-ABC0FFF2B7BE}"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B8AE2F-1DEB-479E-8C96-6480D98BE6DF}" type="datetimeFigureOut">
              <a:rPr lang="en-IN" smtClean="0"/>
              <a:pPr/>
              <a:t>25-06-2018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D58A960-27EC-4EA9-A327-ABC0FFF2B7BE}"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B8AE2F-1DEB-479E-8C96-6480D98BE6DF}" type="datetimeFigureOut">
              <a:rPr lang="en-IN" smtClean="0"/>
              <a:pPr/>
              <a:t>25-06-2018</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58A960-27EC-4EA9-A327-ABC0FFF2B7BE}"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74999"/>
            <a:ext cx="7772400" cy="1470025"/>
          </a:xfrm>
        </p:spPr>
        <p:txBody>
          <a:bodyPr>
            <a:normAutofit fontScale="90000"/>
          </a:bodyPr>
          <a:lstStyle/>
          <a:p>
            <a:r>
              <a:rPr lang="en-IN" dirty="0" smtClean="0"/>
              <a:t>ECHOCARDIOGRAPHIC EVALUATION OF PULMONARY ARTERY PRESSURE</a:t>
            </a:r>
            <a:endParaRPr lang="en-IN" dirty="0"/>
          </a:p>
        </p:txBody>
      </p:sp>
      <p:sp>
        <p:nvSpPr>
          <p:cNvPr id="3" name="Subtitle 2"/>
          <p:cNvSpPr>
            <a:spLocks noGrp="1"/>
          </p:cNvSpPr>
          <p:nvPr>
            <p:ph type="subTitle" idx="1"/>
          </p:nvPr>
        </p:nvSpPr>
        <p:spPr/>
        <p:txBody>
          <a:bodyPr/>
          <a:lstStyle/>
          <a:p>
            <a:endParaRPr lang="en-IN"/>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251520" y="260648"/>
            <a:ext cx="8229600" cy="4525963"/>
          </a:xfrm>
        </p:spPr>
        <p:txBody>
          <a:bodyPr/>
          <a:lstStyle/>
          <a:p>
            <a:r>
              <a:rPr lang="en-IN" dirty="0" smtClean="0"/>
              <a:t>ventricular remodelling- a result of chronic progressive pressure loading</a:t>
            </a:r>
          </a:p>
          <a:p>
            <a:endParaRPr lang="en-IN" dirty="0"/>
          </a:p>
        </p:txBody>
      </p:sp>
      <p:pic>
        <p:nvPicPr>
          <p:cNvPr id="4" name="Picture 3" descr="rv compensation.PNG"/>
          <p:cNvPicPr>
            <a:picLocks noChangeAspect="1"/>
          </p:cNvPicPr>
          <p:nvPr/>
        </p:nvPicPr>
        <p:blipFill>
          <a:blip r:embed="rId2" cstate="print"/>
          <a:stretch>
            <a:fillRect/>
          </a:stretch>
        </p:blipFill>
        <p:spPr>
          <a:xfrm>
            <a:off x="683568" y="1412776"/>
            <a:ext cx="7687748" cy="49822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RV dilatation leads to tricuspid annular dilatation – significant tricuspid regurgitation</a:t>
            </a:r>
          </a:p>
          <a:p>
            <a:r>
              <a:rPr lang="en-IN" dirty="0" smtClean="0"/>
              <a:t>Additional volume overloading – impair diastolic function – increase RVEDP – displace IVS</a:t>
            </a:r>
          </a:p>
          <a:p>
            <a:endParaRPr lang="en-IN"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924944"/>
            <a:ext cx="7772400" cy="1362075"/>
          </a:xfrm>
        </p:spPr>
        <p:txBody>
          <a:bodyPr/>
          <a:lstStyle/>
          <a:p>
            <a:r>
              <a:rPr lang="en-US" dirty="0" smtClean="0"/>
              <a:t>2 d echocardiographic signs In </a:t>
            </a:r>
            <a:r>
              <a:rPr lang="en-US" dirty="0" err="1" smtClean="0"/>
              <a:t>ph</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58846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Right heart imaging</a:t>
            </a:r>
            <a:endParaRPr lang="en-IN" dirty="0"/>
          </a:p>
        </p:txBody>
      </p:sp>
      <p:sp>
        <p:nvSpPr>
          <p:cNvPr id="3" name="Content Placeholder 2"/>
          <p:cNvSpPr>
            <a:spLocks noGrp="1"/>
          </p:cNvSpPr>
          <p:nvPr>
            <p:ph idx="1"/>
          </p:nvPr>
        </p:nvSpPr>
        <p:spPr>
          <a:xfrm>
            <a:off x="457200" y="1600200"/>
            <a:ext cx="3970784" cy="4525963"/>
          </a:xfrm>
        </p:spPr>
        <p:txBody>
          <a:bodyPr>
            <a:normAutofit fontScale="92500" lnSpcReduction="10000"/>
          </a:bodyPr>
          <a:lstStyle/>
          <a:p>
            <a:pPr>
              <a:buNone/>
            </a:pPr>
            <a:r>
              <a:rPr lang="en-IN" sz="3000" dirty="0" err="1" smtClean="0">
                <a:latin typeface="Arial Narrow" pitchFamily="34" charset="0"/>
              </a:rPr>
              <a:t>Parasternal</a:t>
            </a:r>
            <a:r>
              <a:rPr lang="en-IN" sz="3000" dirty="0" smtClean="0">
                <a:latin typeface="Arial Narrow" pitchFamily="34" charset="0"/>
              </a:rPr>
              <a:t> long axis view:</a:t>
            </a:r>
          </a:p>
          <a:p>
            <a:pPr>
              <a:buNone/>
            </a:pPr>
            <a:r>
              <a:rPr lang="en-IN" sz="3000" dirty="0" smtClean="0">
                <a:latin typeface="Arial Narrow" pitchFamily="34" charset="0"/>
              </a:rPr>
              <a:t>-  triangular echo- free structure</a:t>
            </a:r>
          </a:p>
          <a:p>
            <a:pPr>
              <a:buFontTx/>
              <a:buChar char="-"/>
            </a:pPr>
            <a:r>
              <a:rPr lang="en-IN" sz="3000" dirty="0" smtClean="0">
                <a:latin typeface="Arial Narrow" pitchFamily="34" charset="0"/>
              </a:rPr>
              <a:t> mass of RV is less than one sixth and its diameter less than one third of the LV</a:t>
            </a:r>
          </a:p>
          <a:p>
            <a:pPr>
              <a:buFontTx/>
              <a:buChar char="-"/>
            </a:pPr>
            <a:r>
              <a:rPr lang="en-IN" sz="3000" dirty="0" smtClean="0">
                <a:solidFill>
                  <a:srgbClr val="002060"/>
                </a:solidFill>
                <a:latin typeface="Arial Narrow" pitchFamily="34" charset="0"/>
              </a:rPr>
              <a:t>In PH, RV free wall is hypertrophied and cavity may be dilated</a:t>
            </a:r>
          </a:p>
          <a:p>
            <a:pPr>
              <a:buNone/>
            </a:pPr>
            <a:endParaRPr lang="en-IN" dirty="0" smtClean="0"/>
          </a:p>
          <a:p>
            <a:pPr>
              <a:buNone/>
            </a:pPr>
            <a:endParaRPr lang="en-IN"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261" y="1772816"/>
            <a:ext cx="4978441" cy="3534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395536" y="260648"/>
            <a:ext cx="3970784" cy="4525963"/>
          </a:xfrm>
        </p:spPr>
        <p:txBody>
          <a:bodyPr>
            <a:noAutofit/>
          </a:bodyPr>
          <a:lstStyle/>
          <a:p>
            <a:r>
              <a:rPr lang="en-IN" sz="2800" dirty="0" err="1" smtClean="0">
                <a:latin typeface="Arial Narrow" pitchFamily="34" charset="0"/>
              </a:rPr>
              <a:t>Parasternal</a:t>
            </a:r>
            <a:r>
              <a:rPr lang="en-IN" sz="2800" dirty="0" smtClean="0">
                <a:latin typeface="Arial Narrow" pitchFamily="34" charset="0"/>
              </a:rPr>
              <a:t> long axis view of the RV inflow:</a:t>
            </a:r>
          </a:p>
          <a:p>
            <a:pPr>
              <a:buNone/>
            </a:pPr>
            <a:endParaRPr lang="en-IN" sz="2800" dirty="0" smtClean="0">
              <a:latin typeface="Arial Narrow" pitchFamily="34" charset="0"/>
            </a:endParaRPr>
          </a:p>
          <a:p>
            <a:pPr>
              <a:buFontTx/>
              <a:buChar char="-"/>
            </a:pPr>
            <a:r>
              <a:rPr lang="en-IN" sz="2800" dirty="0" smtClean="0">
                <a:solidFill>
                  <a:srgbClr val="002060"/>
                </a:solidFill>
                <a:latin typeface="Arial Narrow" pitchFamily="34" charset="0"/>
              </a:rPr>
              <a:t>In PH, RV apex is hypertrophied and the cavity is dilated</a:t>
            </a:r>
          </a:p>
          <a:p>
            <a:pPr>
              <a:buFontTx/>
              <a:buChar char="-"/>
            </a:pPr>
            <a:r>
              <a:rPr lang="en-IN" sz="2800" dirty="0" smtClean="0">
                <a:solidFill>
                  <a:srgbClr val="002060"/>
                </a:solidFill>
                <a:latin typeface="Arial Narrow" pitchFamily="34" charset="0"/>
              </a:rPr>
              <a:t>Basal diameter of RV – 3.7-5.4 cm</a:t>
            </a:r>
          </a:p>
          <a:p>
            <a:pPr>
              <a:buFontTx/>
              <a:buChar char="-"/>
            </a:pPr>
            <a:r>
              <a:rPr lang="en-IN" sz="2800" dirty="0" smtClean="0">
                <a:latin typeface="Arial Narrow" pitchFamily="34" charset="0"/>
              </a:rPr>
              <a:t>tricuspid annulus diameter </a:t>
            </a:r>
            <a:endParaRPr lang="en-IN" sz="2800" dirty="0" smtClean="0">
              <a:latin typeface="Arial Narrow" pitchFamily="34" charset="0"/>
            </a:endParaRPr>
          </a:p>
          <a:p>
            <a:pPr>
              <a:buFontTx/>
              <a:buChar char="-"/>
            </a:pPr>
            <a:r>
              <a:rPr lang="en-IN" sz="2800" dirty="0" smtClean="0">
                <a:solidFill>
                  <a:schemeClr val="tx2"/>
                </a:solidFill>
                <a:latin typeface="Arial Narrow" pitchFamily="34" charset="0"/>
              </a:rPr>
              <a:t>Assess </a:t>
            </a:r>
            <a:r>
              <a:rPr lang="en-IN" sz="2800" dirty="0" smtClean="0">
                <a:solidFill>
                  <a:schemeClr val="tx2"/>
                </a:solidFill>
                <a:latin typeface="Arial Narrow" pitchFamily="34" charset="0"/>
              </a:rPr>
              <a:t>tricuspid valve apparatus</a:t>
            </a:r>
            <a:endParaRPr lang="en-IN" sz="2800" dirty="0">
              <a:solidFill>
                <a:schemeClr val="tx2"/>
              </a:solidFill>
              <a:latin typeface="Arial Narrow"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6646" y="17145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107504" y="332656"/>
            <a:ext cx="3766492" cy="6264696"/>
          </a:xfrm>
        </p:spPr>
        <p:txBody>
          <a:bodyPr>
            <a:normAutofit fontScale="92500" lnSpcReduction="20000"/>
          </a:bodyPr>
          <a:lstStyle/>
          <a:p>
            <a:r>
              <a:rPr lang="en-IN" dirty="0" smtClean="0">
                <a:latin typeface="Arial Narrow" pitchFamily="34" charset="0"/>
              </a:rPr>
              <a:t>Parasternal long axis </a:t>
            </a:r>
            <a:r>
              <a:rPr lang="en-IN" dirty="0" smtClean="0">
                <a:latin typeface="Arial Narrow" pitchFamily="34" charset="0"/>
              </a:rPr>
              <a:t>view of the RV outflow:</a:t>
            </a:r>
          </a:p>
          <a:p>
            <a:pPr>
              <a:buNone/>
            </a:pPr>
            <a:endParaRPr lang="en-IN" dirty="0" smtClean="0">
              <a:latin typeface="Arial Narrow" pitchFamily="34" charset="0"/>
            </a:endParaRPr>
          </a:p>
          <a:p>
            <a:pPr>
              <a:buNone/>
            </a:pPr>
            <a:r>
              <a:rPr lang="en-IN" dirty="0" smtClean="0">
                <a:latin typeface="Arial Narrow" pitchFamily="34" charset="0"/>
              </a:rPr>
              <a:t>- normal RV outflow tract dimension: 1.7-2.3 cm in diastole</a:t>
            </a:r>
          </a:p>
          <a:p>
            <a:pPr>
              <a:buFontTx/>
              <a:buChar char="-"/>
            </a:pPr>
            <a:r>
              <a:rPr lang="en-IN" dirty="0" smtClean="0">
                <a:latin typeface="Arial Narrow" pitchFamily="34" charset="0"/>
              </a:rPr>
              <a:t>Pulmonary artery will be dilated</a:t>
            </a:r>
          </a:p>
          <a:p>
            <a:pPr>
              <a:buNone/>
            </a:pPr>
            <a:r>
              <a:rPr lang="en-IN" dirty="0" smtClean="0">
                <a:latin typeface="Arial Narrow" pitchFamily="34" charset="0"/>
              </a:rPr>
              <a:t>Normal measurements: MPA : 1.5-2.1</a:t>
            </a:r>
          </a:p>
          <a:p>
            <a:pPr>
              <a:buNone/>
            </a:pPr>
            <a:r>
              <a:rPr lang="en-IN" dirty="0" smtClean="0">
                <a:latin typeface="Arial Narrow" pitchFamily="34" charset="0"/>
              </a:rPr>
              <a:t>					    RPA : 0.7-1.7</a:t>
            </a:r>
          </a:p>
          <a:p>
            <a:pPr>
              <a:buNone/>
            </a:pPr>
            <a:r>
              <a:rPr lang="en-IN" dirty="0" smtClean="0">
                <a:latin typeface="Arial Narrow" pitchFamily="34" charset="0"/>
              </a:rPr>
              <a:t>					    LPA : 0.6-1.4</a:t>
            </a:r>
            <a:endParaRPr lang="en-IN" dirty="0">
              <a:latin typeface="Arial Narrow"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3996" y="908720"/>
            <a:ext cx="5270004" cy="4836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67544" y="836712"/>
            <a:ext cx="8229600" cy="4525963"/>
          </a:xfrm>
        </p:spPr>
        <p:txBody>
          <a:bodyPr>
            <a:normAutofit/>
          </a:bodyPr>
          <a:lstStyle/>
          <a:p>
            <a:r>
              <a:rPr lang="en-IN" dirty="0" err="1" smtClean="0">
                <a:latin typeface="Arial Narrow" pitchFamily="34" charset="0"/>
              </a:rPr>
              <a:t>Parasternal</a:t>
            </a:r>
            <a:r>
              <a:rPr lang="en-IN" dirty="0" smtClean="0">
                <a:latin typeface="Arial Narrow" pitchFamily="34" charset="0"/>
              </a:rPr>
              <a:t> short axis view:</a:t>
            </a:r>
          </a:p>
          <a:p>
            <a:endParaRPr lang="en-IN" dirty="0" smtClean="0">
              <a:latin typeface="Arial Narrow" pitchFamily="34" charset="0"/>
            </a:endParaRPr>
          </a:p>
          <a:p>
            <a:r>
              <a:rPr lang="en-IN" dirty="0" smtClean="0">
                <a:latin typeface="Arial Narrow" pitchFamily="34" charset="0"/>
              </a:rPr>
              <a:t>D-shaped LV cavity</a:t>
            </a:r>
          </a:p>
          <a:p>
            <a:r>
              <a:rPr lang="en-IN" dirty="0" smtClean="0">
                <a:latin typeface="Arial Narrow" pitchFamily="34" charset="0"/>
              </a:rPr>
              <a:t>In volume overload situations: </a:t>
            </a:r>
            <a:r>
              <a:rPr lang="en-IN" dirty="0" err="1" smtClean="0">
                <a:latin typeface="Arial Narrow" pitchFamily="34" charset="0"/>
              </a:rPr>
              <a:t>Septal</a:t>
            </a:r>
            <a:r>
              <a:rPr lang="en-IN" dirty="0" smtClean="0">
                <a:latin typeface="Arial Narrow" pitchFamily="34" charset="0"/>
              </a:rPr>
              <a:t> bulge occurs in diastole</a:t>
            </a:r>
          </a:p>
          <a:p>
            <a:r>
              <a:rPr lang="en-IN" dirty="0" smtClean="0">
                <a:latin typeface="Arial Narrow" pitchFamily="34" charset="0"/>
              </a:rPr>
              <a:t>In pressure overload conditions: occurs in systole ± </a:t>
            </a:r>
            <a:r>
              <a:rPr lang="en-IN" dirty="0" smtClean="0">
                <a:latin typeface="Arial Narrow" pitchFamily="34" charset="0"/>
              </a:rPr>
              <a:t>diastole</a:t>
            </a:r>
          </a:p>
          <a:p>
            <a:endParaRPr lang="en-IN" dirty="0" smtClean="0">
              <a:latin typeface="Arial Narrow"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680"/>
            <a:ext cx="4588633" cy="3442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95536" y="4293096"/>
            <a:ext cx="3960440" cy="1569660"/>
          </a:xfrm>
          <a:prstGeom prst="rect">
            <a:avLst/>
          </a:prstGeom>
          <a:noFill/>
        </p:spPr>
        <p:txBody>
          <a:bodyPr wrap="square" rtlCol="0">
            <a:spAutoFit/>
          </a:bodyPr>
          <a:lstStyle/>
          <a:p>
            <a:pPr marL="285750" indent="-285750">
              <a:buFont typeface="Arial" pitchFamily="34" charset="0"/>
              <a:buChar char="•"/>
            </a:pPr>
            <a:r>
              <a:rPr lang="en-US" sz="2400" dirty="0" smtClean="0"/>
              <a:t>RVOT dimension in diastole</a:t>
            </a:r>
          </a:p>
          <a:p>
            <a:pPr marL="285750" indent="-285750">
              <a:buFont typeface="Arial" pitchFamily="34" charset="0"/>
              <a:buChar char="•"/>
            </a:pPr>
            <a:r>
              <a:rPr lang="en-US" sz="2400" dirty="0" smtClean="0"/>
              <a:t>TR jet parameters can be assessed if TR jet parallel to the US beam</a:t>
            </a:r>
            <a:endParaRPr lang="en-US" sz="2400" dirty="0"/>
          </a:p>
        </p:txBody>
      </p:sp>
      <p:sp>
        <p:nvSpPr>
          <p:cNvPr id="5" name="TextBox 4"/>
          <p:cNvSpPr txBox="1"/>
          <p:nvPr/>
        </p:nvSpPr>
        <p:spPr>
          <a:xfrm>
            <a:off x="539552" y="188640"/>
            <a:ext cx="331236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PSAX at RV basal level</a:t>
            </a:r>
            <a:endParaRPr lang="en-US" dirty="0"/>
          </a:p>
        </p:txBody>
      </p:sp>
      <p:pic>
        <p:nvPicPr>
          <p:cNvPr id="4099" name="Picture 3"/>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0288" t="14800" r="17694" b="12852"/>
          <a:stretch/>
        </p:blipFill>
        <p:spPr bwMode="auto">
          <a:xfrm>
            <a:off x="4860032" y="557972"/>
            <a:ext cx="3975676" cy="3410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436096" y="188640"/>
            <a:ext cx="288032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PSAX at PA bifurcation</a:t>
            </a:r>
            <a:endParaRPr lang="en-US" dirty="0"/>
          </a:p>
        </p:txBody>
      </p:sp>
      <p:sp>
        <p:nvSpPr>
          <p:cNvPr id="7" name="TextBox 6"/>
          <p:cNvSpPr txBox="1"/>
          <p:nvPr/>
        </p:nvSpPr>
        <p:spPr>
          <a:xfrm>
            <a:off x="5076056" y="4293096"/>
            <a:ext cx="3600400" cy="2246769"/>
          </a:xfrm>
          <a:prstGeom prst="rect">
            <a:avLst/>
          </a:prstGeom>
          <a:noFill/>
        </p:spPr>
        <p:txBody>
          <a:bodyPr wrap="square" rtlCol="0">
            <a:spAutoFit/>
          </a:bodyPr>
          <a:lstStyle/>
          <a:p>
            <a:pPr marL="285750" indent="-285750">
              <a:buFont typeface="Arial" pitchFamily="34" charset="0"/>
              <a:buChar char="•"/>
            </a:pPr>
            <a:r>
              <a:rPr lang="en-US" sz="2000" dirty="0" smtClean="0"/>
              <a:t>Assess pulmonary valve, PA and branches</a:t>
            </a:r>
          </a:p>
          <a:p>
            <a:pPr marL="285750" indent="-285750">
              <a:buFont typeface="Arial" pitchFamily="34" charset="0"/>
              <a:buChar char="•"/>
            </a:pPr>
            <a:r>
              <a:rPr lang="en-US" sz="2000" dirty="0" smtClean="0"/>
              <a:t>Measuring pulmonary annulus diameter, PA size, Doppler measurement of infundibulum, PV and PA</a:t>
            </a:r>
          </a:p>
          <a:p>
            <a:pPr marL="285750" indent="-285750">
              <a:buFont typeface="Arial" pitchFamily="34" charset="0"/>
              <a:buChar char="•"/>
            </a:pPr>
            <a:r>
              <a:rPr lang="en-US" sz="2000" dirty="0" smtClean="0"/>
              <a:t>Distal RVOT measurement</a:t>
            </a:r>
            <a:endParaRPr lang="en-US" sz="2000" dirty="0"/>
          </a:p>
        </p:txBody>
      </p:sp>
    </p:spTree>
    <p:extLst>
      <p:ext uri="{BB962C8B-B14F-4D97-AF65-F5344CB8AC3E}">
        <p14:creationId xmlns:p14="http://schemas.microsoft.com/office/powerpoint/2010/main" val="2316312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8" y="1052736"/>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915" t="8468" r="14799" b="5488"/>
          <a:stretch/>
        </p:blipFill>
        <p:spPr bwMode="auto">
          <a:xfrm>
            <a:off x="4644007" y="1080120"/>
            <a:ext cx="4651403"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27584" y="4892967"/>
            <a:ext cx="7560840" cy="1200329"/>
          </a:xfrm>
          <a:prstGeom prst="rect">
            <a:avLst/>
          </a:prstGeom>
          <a:noFill/>
        </p:spPr>
        <p:txBody>
          <a:bodyPr wrap="square" rtlCol="0">
            <a:spAutoFit/>
          </a:bodyPr>
          <a:lstStyle/>
          <a:p>
            <a:pPr marL="285750" indent="-285750">
              <a:buFont typeface="Arial" pitchFamily="34" charset="0"/>
              <a:buChar char="•"/>
            </a:pPr>
            <a:r>
              <a:rPr lang="en-US" sz="2400" dirty="0" smtClean="0">
                <a:latin typeface="Arial Narrow" pitchFamily="34" charset="0"/>
              </a:rPr>
              <a:t>Crescent shape of RV</a:t>
            </a:r>
          </a:p>
          <a:p>
            <a:pPr marL="285750" indent="-285750">
              <a:buFont typeface="Arial" pitchFamily="34" charset="0"/>
              <a:buChar char="•"/>
            </a:pPr>
            <a:r>
              <a:rPr lang="en-US" sz="2400" dirty="0" err="1" smtClean="0">
                <a:latin typeface="Arial Narrow" pitchFamily="34" charset="0"/>
              </a:rPr>
              <a:t>Septal</a:t>
            </a:r>
            <a:r>
              <a:rPr lang="en-US" sz="2400" dirty="0" smtClean="0">
                <a:latin typeface="Arial Narrow" pitchFamily="34" charset="0"/>
              </a:rPr>
              <a:t> flattening during systole &amp; diastole</a:t>
            </a:r>
          </a:p>
          <a:p>
            <a:pPr marL="285750" indent="-285750">
              <a:buFont typeface="Arial" pitchFamily="34" charset="0"/>
              <a:buChar char="•"/>
            </a:pPr>
            <a:endParaRPr lang="en-US" sz="2400" dirty="0">
              <a:latin typeface="Arial Narrow" pitchFamily="34" charset="0"/>
            </a:endParaRPr>
          </a:p>
        </p:txBody>
      </p:sp>
    </p:spTree>
    <p:extLst>
      <p:ext uri="{BB962C8B-B14F-4D97-AF65-F5344CB8AC3E}">
        <p14:creationId xmlns:p14="http://schemas.microsoft.com/office/powerpoint/2010/main" val="1292188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1600200"/>
            <a:ext cx="4143694" cy="4525963"/>
          </a:xfrm>
        </p:spPr>
        <p:txBody>
          <a:bodyPr>
            <a:normAutofit fontScale="92500" lnSpcReduction="10000"/>
          </a:bodyPr>
          <a:lstStyle/>
          <a:p>
            <a:r>
              <a:rPr lang="en-IN" dirty="0" smtClean="0">
                <a:latin typeface="Arial Narrow" pitchFamily="34" charset="0"/>
              </a:rPr>
              <a:t>Apical 4 chamber view:</a:t>
            </a:r>
          </a:p>
          <a:p>
            <a:pPr>
              <a:buFontTx/>
              <a:buChar char="-"/>
            </a:pPr>
            <a:r>
              <a:rPr lang="en-IN" dirty="0" smtClean="0">
                <a:latin typeface="Arial Narrow" pitchFamily="34" charset="0"/>
              </a:rPr>
              <a:t>RV hypertrophy, dilatation</a:t>
            </a:r>
          </a:p>
          <a:p>
            <a:pPr>
              <a:buFontTx/>
              <a:buChar char="-"/>
            </a:pPr>
            <a:r>
              <a:rPr lang="en-IN" dirty="0" smtClean="0">
                <a:latin typeface="Arial Narrow" pitchFamily="34" charset="0"/>
              </a:rPr>
              <a:t> RV free wall is the first to become hypertrophied : systolic dysfunction and lower tissue myocardial velocities</a:t>
            </a:r>
          </a:p>
          <a:p>
            <a:pPr>
              <a:buFontTx/>
              <a:buChar char="-"/>
            </a:pPr>
            <a:r>
              <a:rPr lang="en-IN" dirty="0" smtClean="0">
                <a:latin typeface="Arial Narrow" pitchFamily="34" charset="0"/>
              </a:rPr>
              <a:t>apex is frequently hypertrophied and </a:t>
            </a:r>
            <a:r>
              <a:rPr lang="en-IN" dirty="0" err="1" smtClean="0">
                <a:latin typeface="Arial Narrow" pitchFamily="34" charset="0"/>
              </a:rPr>
              <a:t>akinetic</a:t>
            </a:r>
            <a:r>
              <a:rPr lang="en-IN" dirty="0" smtClean="0">
                <a:latin typeface="Arial Narrow" pitchFamily="34" charset="0"/>
              </a:rPr>
              <a:t> </a:t>
            </a:r>
            <a:endParaRPr lang="en-IN" dirty="0">
              <a:latin typeface="Arial Narrow" pitchFamily="34"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0894" y="172906"/>
            <a:ext cx="4572000" cy="324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latin typeface="Arial Narrow" pitchFamily="34" charset="0"/>
              </a:rPr>
              <a:t>INTRODUCTION</a:t>
            </a:r>
            <a:endParaRPr lang="en-IN" dirty="0">
              <a:latin typeface="Arial Narrow" pitchFamily="34" charset="0"/>
            </a:endParaRPr>
          </a:p>
        </p:txBody>
      </p:sp>
      <p:sp>
        <p:nvSpPr>
          <p:cNvPr id="3" name="Content Placeholder 2"/>
          <p:cNvSpPr>
            <a:spLocks noGrp="1"/>
          </p:cNvSpPr>
          <p:nvPr>
            <p:ph idx="1"/>
          </p:nvPr>
        </p:nvSpPr>
        <p:spPr/>
        <p:txBody>
          <a:bodyPr/>
          <a:lstStyle/>
          <a:p>
            <a:pPr>
              <a:buNone/>
            </a:pPr>
            <a:r>
              <a:rPr lang="en-IN" dirty="0" smtClean="0">
                <a:latin typeface="Arial Narrow" pitchFamily="34" charset="0"/>
              </a:rPr>
              <a:t>Definition:</a:t>
            </a:r>
          </a:p>
          <a:p>
            <a:pPr>
              <a:buNone/>
            </a:pPr>
            <a:r>
              <a:rPr lang="en-IN" dirty="0" smtClean="0">
                <a:latin typeface="Arial Narrow" pitchFamily="34" charset="0"/>
              </a:rPr>
              <a:t>Pulmonary hypertension - hemodynamic and </a:t>
            </a:r>
            <a:r>
              <a:rPr lang="en-IN" dirty="0" err="1" smtClean="0">
                <a:latin typeface="Arial Narrow" pitchFamily="34" charset="0"/>
              </a:rPr>
              <a:t>pathophysiological</a:t>
            </a:r>
            <a:r>
              <a:rPr lang="en-IN" dirty="0" smtClean="0">
                <a:latin typeface="Arial Narrow" pitchFamily="34" charset="0"/>
              </a:rPr>
              <a:t> condition defined as increase in mean PAP ≥ 25 mm Hg at rest assessed by right heart catheterisation. </a:t>
            </a:r>
          </a:p>
          <a:p>
            <a:pPr>
              <a:buNone/>
            </a:pPr>
            <a:endParaRPr lang="en-IN" dirty="0">
              <a:latin typeface="Arial Narrow" pitchFamily="34" charset="0"/>
            </a:endParaRPr>
          </a:p>
        </p:txBody>
      </p:sp>
      <p:sp>
        <p:nvSpPr>
          <p:cNvPr id="4" name="TextBox 3"/>
          <p:cNvSpPr txBox="1"/>
          <p:nvPr/>
        </p:nvSpPr>
        <p:spPr>
          <a:xfrm>
            <a:off x="611560" y="6309320"/>
            <a:ext cx="8208912" cy="369332"/>
          </a:xfrm>
          <a:prstGeom prst="rect">
            <a:avLst/>
          </a:prstGeom>
          <a:noFill/>
        </p:spPr>
        <p:txBody>
          <a:bodyPr wrap="square" rtlCol="0">
            <a:spAutoFit/>
          </a:bodyPr>
          <a:lstStyle/>
          <a:p>
            <a:pPr fontAlgn="base"/>
            <a:r>
              <a:rPr lang="en-IN" i="1" dirty="0"/>
              <a:t>2015 ESC/ERS Guidelines for the diagnosis and treatment of pulmonary hypertension</a:t>
            </a:r>
          </a:p>
        </p:txBody>
      </p:sp>
      <p:graphicFrame>
        <p:nvGraphicFramePr>
          <p:cNvPr id="5" name="Table 4"/>
          <p:cNvGraphicFramePr>
            <a:graphicFrameLocks noGrp="1"/>
          </p:cNvGraphicFramePr>
          <p:nvPr/>
        </p:nvGraphicFramePr>
        <p:xfrm>
          <a:off x="1187624" y="4221088"/>
          <a:ext cx="6096000" cy="148336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IN" dirty="0" smtClean="0"/>
                        <a:t>GRADE</a:t>
                      </a:r>
                      <a:endParaRPr lang="en-IN" dirty="0"/>
                    </a:p>
                  </a:txBody>
                  <a:tcPr/>
                </a:tc>
                <a:tc>
                  <a:txBody>
                    <a:bodyPr/>
                    <a:lstStyle/>
                    <a:p>
                      <a:r>
                        <a:rPr lang="en-IN" dirty="0" smtClean="0"/>
                        <a:t>MPAP</a:t>
                      </a:r>
                      <a:endParaRPr lang="en-IN" dirty="0"/>
                    </a:p>
                  </a:txBody>
                  <a:tcPr/>
                </a:tc>
              </a:tr>
              <a:tr h="370840">
                <a:tc>
                  <a:txBody>
                    <a:bodyPr/>
                    <a:lstStyle/>
                    <a:p>
                      <a:r>
                        <a:rPr lang="en-IN" dirty="0" smtClean="0"/>
                        <a:t>MILD</a:t>
                      </a:r>
                      <a:endParaRPr lang="en-IN" dirty="0"/>
                    </a:p>
                  </a:txBody>
                  <a:tcPr/>
                </a:tc>
                <a:tc>
                  <a:txBody>
                    <a:bodyPr/>
                    <a:lstStyle/>
                    <a:p>
                      <a:r>
                        <a:rPr lang="en-IN" dirty="0" smtClean="0"/>
                        <a:t>25-40</a:t>
                      </a:r>
                      <a:endParaRPr lang="en-IN" dirty="0"/>
                    </a:p>
                  </a:txBody>
                  <a:tcPr/>
                </a:tc>
              </a:tr>
              <a:tr h="370840">
                <a:tc>
                  <a:txBody>
                    <a:bodyPr/>
                    <a:lstStyle/>
                    <a:p>
                      <a:r>
                        <a:rPr lang="en-IN" dirty="0" smtClean="0"/>
                        <a:t>MODERATE</a:t>
                      </a:r>
                      <a:endParaRPr lang="en-IN" dirty="0"/>
                    </a:p>
                  </a:txBody>
                  <a:tcPr/>
                </a:tc>
                <a:tc>
                  <a:txBody>
                    <a:bodyPr/>
                    <a:lstStyle/>
                    <a:p>
                      <a:r>
                        <a:rPr lang="en-IN" dirty="0" smtClean="0"/>
                        <a:t>41-55</a:t>
                      </a:r>
                      <a:endParaRPr lang="en-IN" dirty="0"/>
                    </a:p>
                  </a:txBody>
                  <a:tcPr/>
                </a:tc>
              </a:tr>
              <a:tr h="370840">
                <a:tc>
                  <a:txBody>
                    <a:bodyPr/>
                    <a:lstStyle/>
                    <a:p>
                      <a:r>
                        <a:rPr lang="en-IN" dirty="0" smtClean="0"/>
                        <a:t>SEVERE</a:t>
                      </a:r>
                      <a:endParaRPr lang="en-IN" dirty="0"/>
                    </a:p>
                  </a:txBody>
                  <a:tcPr/>
                </a:tc>
                <a:tc>
                  <a:txBody>
                    <a:bodyPr/>
                    <a:lstStyle/>
                    <a:p>
                      <a:r>
                        <a:rPr lang="en-IN" dirty="0" smtClean="0"/>
                        <a:t>&gt;55</a:t>
                      </a:r>
                      <a:endParaRPr lang="en-IN" dirty="0"/>
                    </a:p>
                  </a:txBody>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Indirect 2D echo signs in PH</a:t>
            </a:r>
            <a:endParaRPr lang="en-IN" dirty="0"/>
          </a:p>
        </p:txBody>
      </p:sp>
      <p:sp>
        <p:nvSpPr>
          <p:cNvPr id="3" name="Content Placeholder 2"/>
          <p:cNvSpPr>
            <a:spLocks noGrp="1"/>
          </p:cNvSpPr>
          <p:nvPr>
            <p:ph idx="1"/>
          </p:nvPr>
        </p:nvSpPr>
        <p:spPr/>
        <p:txBody>
          <a:bodyPr>
            <a:normAutofit fontScale="85000" lnSpcReduction="20000"/>
          </a:bodyPr>
          <a:lstStyle/>
          <a:p>
            <a:pPr marL="514350" indent="-514350">
              <a:buAutoNum type="arabicPeriod"/>
            </a:pPr>
            <a:r>
              <a:rPr lang="en-IN" b="1" i="1" dirty="0" smtClean="0">
                <a:latin typeface="Arial Narrow" pitchFamily="34" charset="0"/>
              </a:rPr>
              <a:t>RV wall thickness</a:t>
            </a:r>
          </a:p>
          <a:p>
            <a:r>
              <a:rPr lang="en-IN" dirty="0" smtClean="0">
                <a:latin typeface="Arial Narrow" pitchFamily="34" charset="0"/>
              </a:rPr>
              <a:t>&gt; 5mm </a:t>
            </a:r>
          </a:p>
          <a:p>
            <a:r>
              <a:rPr lang="en-IN" dirty="0" smtClean="0">
                <a:latin typeface="Arial Narrow" pitchFamily="34" charset="0"/>
              </a:rPr>
              <a:t>Measure of RVH, usually secondary to increased RVSP</a:t>
            </a:r>
          </a:p>
          <a:p>
            <a:endParaRPr lang="en-IN" dirty="0">
              <a:latin typeface="Arial Narrow" pitchFamily="34" charset="0"/>
            </a:endParaRPr>
          </a:p>
          <a:p>
            <a:endParaRPr lang="en-IN" dirty="0" smtClean="0">
              <a:latin typeface="Arial Narrow" pitchFamily="34" charset="0"/>
            </a:endParaRPr>
          </a:p>
          <a:p>
            <a:r>
              <a:rPr lang="en-IN" dirty="0" smtClean="0">
                <a:latin typeface="Arial Narrow" pitchFamily="34" charset="0"/>
              </a:rPr>
              <a:t>Measured at end-diastole</a:t>
            </a:r>
          </a:p>
          <a:p>
            <a:r>
              <a:rPr lang="en-IN" dirty="0" smtClean="0">
                <a:latin typeface="Arial Narrow" pitchFamily="34" charset="0"/>
              </a:rPr>
              <a:t>M-mode/ 2D echo</a:t>
            </a:r>
          </a:p>
          <a:p>
            <a:r>
              <a:rPr lang="en-IN" dirty="0" smtClean="0">
                <a:latin typeface="Arial Narrow" pitchFamily="34" charset="0"/>
              </a:rPr>
              <a:t>Subcostal window- at the level of tip of anterior tricuspid leaflet</a:t>
            </a:r>
          </a:p>
          <a:p>
            <a:r>
              <a:rPr lang="en-IN" dirty="0" smtClean="0">
                <a:latin typeface="Arial Narrow" pitchFamily="34" charset="0"/>
              </a:rPr>
              <a:t>Left parasternal window</a:t>
            </a:r>
          </a:p>
          <a:p>
            <a:r>
              <a:rPr lang="en-IN" dirty="0" smtClean="0">
                <a:latin typeface="Arial Narrow" pitchFamily="34" charset="0"/>
              </a:rPr>
              <a:t>Exclude </a:t>
            </a:r>
            <a:r>
              <a:rPr lang="en-IN" dirty="0" err="1" smtClean="0">
                <a:latin typeface="Arial Narrow" pitchFamily="34" charset="0"/>
              </a:rPr>
              <a:t>trabeculation</a:t>
            </a:r>
            <a:r>
              <a:rPr lang="en-IN" dirty="0" smtClean="0">
                <a:latin typeface="Arial Narrow" pitchFamily="34" charset="0"/>
              </a:rPr>
              <a:t>, papillary muscle and </a:t>
            </a:r>
            <a:r>
              <a:rPr lang="en-IN" dirty="0" err="1" smtClean="0">
                <a:latin typeface="Arial Narrow" pitchFamily="34" charset="0"/>
              </a:rPr>
              <a:t>epicardial</a:t>
            </a:r>
            <a:r>
              <a:rPr lang="en-IN" dirty="0" smtClean="0">
                <a:latin typeface="Arial Narrow" pitchFamily="34" charset="0"/>
              </a:rPr>
              <a:t> fat</a:t>
            </a:r>
            <a:r>
              <a:rPr lang="en-IN" dirty="0" smtClean="0">
                <a:latin typeface="Arial Narrow" pitchFamily="34" charset="0"/>
              </a:rPr>
              <a:t> </a:t>
            </a:r>
          </a:p>
          <a:p>
            <a:pPr marL="0" indent="0">
              <a:buNone/>
            </a:pPr>
            <a:endParaRPr lang="en-IN" dirty="0">
              <a:latin typeface="Arial Narrow"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260648"/>
            <a:ext cx="8229600" cy="5865515"/>
          </a:xfrm>
        </p:spPr>
        <p:txBody>
          <a:bodyPr/>
          <a:lstStyle/>
          <a:p>
            <a:pPr marL="0" indent="0">
              <a:buNone/>
            </a:pPr>
            <a:r>
              <a:rPr lang="en-US" dirty="0" smtClean="0"/>
              <a:t>2. </a:t>
            </a:r>
            <a:r>
              <a:rPr lang="en-US" b="1" i="1" dirty="0" smtClean="0"/>
              <a:t>RV dilation </a:t>
            </a:r>
            <a:r>
              <a:rPr lang="en-US" dirty="0" smtClean="0"/>
              <a: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11301239"/>
              </p:ext>
            </p:extLst>
          </p:nvPr>
        </p:nvGraphicFramePr>
        <p:xfrm>
          <a:off x="2915816" y="836712"/>
          <a:ext cx="3744416" cy="1872208"/>
        </p:xfrm>
        <a:graphic>
          <a:graphicData uri="http://schemas.openxmlformats.org/drawingml/2006/table">
            <a:tbl>
              <a:tblPr firstRow="1" bandRow="1">
                <a:tableStyleId>{7E9639D4-E3E2-4D34-9284-5A2195B3D0D7}</a:tableStyleId>
              </a:tblPr>
              <a:tblGrid>
                <a:gridCol w="1872208"/>
                <a:gridCol w="1872208"/>
              </a:tblGrid>
              <a:tr h="414046">
                <a:tc>
                  <a:txBody>
                    <a:bodyPr/>
                    <a:lstStyle/>
                    <a:p>
                      <a:r>
                        <a:rPr lang="en-US" dirty="0" smtClean="0"/>
                        <a:t>level</a:t>
                      </a:r>
                      <a:endParaRPr lang="en-US" dirty="0"/>
                    </a:p>
                  </a:txBody>
                  <a:tcPr/>
                </a:tc>
                <a:tc>
                  <a:txBody>
                    <a:bodyPr/>
                    <a:lstStyle/>
                    <a:p>
                      <a:r>
                        <a:rPr lang="en-US" dirty="0" smtClean="0"/>
                        <a:t>Diameter</a:t>
                      </a:r>
                      <a:endParaRPr lang="en-US" dirty="0"/>
                    </a:p>
                  </a:txBody>
                  <a:tcPr/>
                </a:tc>
              </a:tr>
              <a:tr h="486054">
                <a:tc>
                  <a:txBody>
                    <a:bodyPr/>
                    <a:lstStyle/>
                    <a:p>
                      <a:r>
                        <a:rPr lang="en-US" dirty="0" smtClean="0"/>
                        <a:t>Base </a:t>
                      </a:r>
                      <a:endParaRPr lang="en-US" dirty="0"/>
                    </a:p>
                  </a:txBody>
                  <a:tcPr/>
                </a:tc>
                <a:tc>
                  <a:txBody>
                    <a:bodyPr/>
                    <a:lstStyle/>
                    <a:p>
                      <a:r>
                        <a:rPr lang="en-US" dirty="0" smtClean="0"/>
                        <a:t>&gt;42 mm</a:t>
                      </a:r>
                      <a:endParaRPr lang="en-US" dirty="0"/>
                    </a:p>
                  </a:txBody>
                  <a:tcPr/>
                </a:tc>
              </a:tr>
              <a:tr h="486054">
                <a:tc>
                  <a:txBody>
                    <a:bodyPr/>
                    <a:lstStyle/>
                    <a:p>
                      <a:r>
                        <a:rPr lang="en-US" dirty="0" smtClean="0"/>
                        <a:t>Mid level</a:t>
                      </a:r>
                      <a:endParaRPr lang="en-US" dirty="0"/>
                    </a:p>
                  </a:txBody>
                  <a:tcPr/>
                </a:tc>
                <a:tc>
                  <a:txBody>
                    <a:bodyPr/>
                    <a:lstStyle/>
                    <a:p>
                      <a:r>
                        <a:rPr lang="en-US" dirty="0" smtClean="0"/>
                        <a:t>&gt;35mm</a:t>
                      </a:r>
                      <a:endParaRPr lang="en-US" dirty="0"/>
                    </a:p>
                  </a:txBody>
                  <a:tcPr/>
                </a:tc>
              </a:tr>
              <a:tr h="486054">
                <a:tc>
                  <a:txBody>
                    <a:bodyPr/>
                    <a:lstStyle/>
                    <a:p>
                      <a:r>
                        <a:rPr lang="en-US" dirty="0" smtClean="0"/>
                        <a:t>Longitudinal</a:t>
                      </a:r>
                      <a:endParaRPr lang="en-US" dirty="0"/>
                    </a:p>
                  </a:txBody>
                  <a:tcPr/>
                </a:tc>
                <a:tc>
                  <a:txBody>
                    <a:bodyPr/>
                    <a:lstStyle/>
                    <a:p>
                      <a:r>
                        <a:rPr lang="en-US" dirty="0" smtClean="0"/>
                        <a:t>&gt;86mm</a:t>
                      </a:r>
                      <a:endParaRPr lang="en-US" dirty="0"/>
                    </a:p>
                  </a:txBody>
                  <a:tcPr/>
                </a:tc>
              </a:tr>
            </a:tbl>
          </a:graphicData>
        </a:graphic>
      </p:graphicFrame>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940" y="2924944"/>
            <a:ext cx="8002117" cy="3677163"/>
          </a:xfrm>
          <a:prstGeom prst="rect">
            <a:avLst/>
          </a:prstGeom>
        </p:spPr>
      </p:pic>
      <p:sp>
        <p:nvSpPr>
          <p:cNvPr id="6" name="TextBox 5"/>
          <p:cNvSpPr txBox="1"/>
          <p:nvPr/>
        </p:nvSpPr>
        <p:spPr>
          <a:xfrm>
            <a:off x="7092280" y="1988840"/>
            <a:ext cx="1800200" cy="923330"/>
          </a:xfrm>
          <a:prstGeom prst="rect">
            <a:avLst/>
          </a:prstGeom>
          <a:noFill/>
        </p:spPr>
        <p:txBody>
          <a:bodyPr wrap="square" rtlCol="0">
            <a:spAutoFit/>
          </a:bodyPr>
          <a:lstStyle/>
          <a:p>
            <a:r>
              <a:rPr lang="en-US" dirty="0" smtClean="0"/>
              <a:t>RV focused apical 4 chamber view</a:t>
            </a:r>
            <a:endParaRPr lang="en-US" dirty="0"/>
          </a:p>
        </p:txBody>
      </p:sp>
    </p:spTree>
    <p:extLst>
      <p:ext uri="{BB962C8B-B14F-4D97-AF65-F5344CB8AC3E}">
        <p14:creationId xmlns:p14="http://schemas.microsoft.com/office/powerpoint/2010/main" val="3248031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435280" cy="6624736"/>
          </a:xfrm>
        </p:spPr>
        <p:txBody>
          <a:bodyPr>
            <a:normAutofit fontScale="85000" lnSpcReduction="20000"/>
          </a:bodyPr>
          <a:lstStyle/>
          <a:p>
            <a:pPr marL="0" indent="0">
              <a:buNone/>
            </a:pPr>
            <a:r>
              <a:rPr lang="en-US" dirty="0" smtClean="0"/>
              <a:t>3. </a:t>
            </a:r>
            <a:r>
              <a:rPr lang="en-US" b="1" i="1" dirty="0" smtClean="0">
                <a:latin typeface="Arial Narrow" pitchFamily="34" charset="0"/>
              </a:rPr>
              <a:t>RVOT dilation</a:t>
            </a:r>
          </a:p>
          <a:p>
            <a:r>
              <a:rPr lang="en-US" dirty="0" smtClean="0">
                <a:latin typeface="Arial Narrow" pitchFamily="34" charset="0"/>
              </a:rPr>
              <a:t>Best viewed from the left parasternal and subcostal view.</a:t>
            </a: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smtClean="0">
              <a:latin typeface="Arial Narrow" pitchFamily="34" charset="0"/>
            </a:endParaRPr>
          </a:p>
          <a:p>
            <a:r>
              <a:rPr lang="en-US" dirty="0" smtClean="0">
                <a:latin typeface="Arial Narrow" pitchFamily="34" charset="0"/>
              </a:rPr>
              <a:t>RVOT distal diameter, just below pulmonary valve- </a:t>
            </a:r>
            <a:r>
              <a:rPr lang="en-US" dirty="0" smtClean="0">
                <a:solidFill>
                  <a:srgbClr val="FF0000"/>
                </a:solidFill>
                <a:latin typeface="Arial Narrow" pitchFamily="34" charset="0"/>
              </a:rPr>
              <a:t>most reproducible</a:t>
            </a:r>
          </a:p>
          <a:p>
            <a:r>
              <a:rPr lang="en-US" dirty="0" smtClean="0">
                <a:latin typeface="Arial Narrow" pitchFamily="34" charset="0"/>
              </a:rPr>
              <a:t>PSAX- distal RVOT diameter </a:t>
            </a:r>
            <a:r>
              <a:rPr lang="en-US" dirty="0" smtClean="0">
                <a:solidFill>
                  <a:srgbClr val="FF0000"/>
                </a:solidFill>
                <a:latin typeface="Arial Narrow" pitchFamily="34" charset="0"/>
              </a:rPr>
              <a:t>&gt;27mm is RVOT dilation</a:t>
            </a:r>
          </a:p>
          <a:p>
            <a:r>
              <a:rPr lang="en-US" dirty="0" smtClean="0">
                <a:latin typeface="Arial Narrow" pitchFamily="34" charset="0"/>
              </a:rPr>
              <a:t>Pitfalls: -oblique imaging – under/overestimate the size</a:t>
            </a:r>
          </a:p>
          <a:p>
            <a:pPr marL="0" indent="0">
              <a:buNone/>
            </a:pPr>
            <a:r>
              <a:rPr lang="en-US" dirty="0">
                <a:latin typeface="Arial Narrow" pitchFamily="34" charset="0"/>
              </a:rPr>
              <a:t>	 </a:t>
            </a:r>
            <a:r>
              <a:rPr lang="en-US" dirty="0" smtClean="0">
                <a:latin typeface="Arial Narrow" pitchFamily="34" charset="0"/>
              </a:rPr>
              <a:t>     -cant be used in those with chest and spine 	  	       	       deformity</a:t>
            </a:r>
            <a:endParaRPr lang="en-US" dirty="0">
              <a:latin typeface="Arial Narrow"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01" y="1124744"/>
            <a:ext cx="9144000" cy="2867457"/>
          </a:xfrm>
          <a:prstGeom prst="rect">
            <a:avLst/>
          </a:prstGeom>
        </p:spPr>
      </p:pic>
    </p:spTree>
    <p:extLst>
      <p:ext uri="{BB962C8B-B14F-4D97-AF65-F5344CB8AC3E}">
        <p14:creationId xmlns:p14="http://schemas.microsoft.com/office/powerpoint/2010/main" val="5931506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48680"/>
            <a:ext cx="5220072" cy="5577483"/>
          </a:xfrm>
        </p:spPr>
        <p:txBody>
          <a:bodyPr>
            <a:normAutofit/>
          </a:bodyPr>
          <a:lstStyle/>
          <a:p>
            <a:pPr marL="0" indent="0">
              <a:buNone/>
            </a:pPr>
            <a:r>
              <a:rPr lang="en-US" dirty="0" smtClean="0"/>
              <a:t>4</a:t>
            </a:r>
            <a:r>
              <a:rPr lang="en-US" dirty="0" smtClean="0">
                <a:latin typeface="Arial Narrow" pitchFamily="34" charset="0"/>
              </a:rPr>
              <a:t>. </a:t>
            </a:r>
            <a:r>
              <a:rPr lang="en-US" b="1" i="1" dirty="0" smtClean="0">
                <a:latin typeface="Arial Narrow" pitchFamily="34" charset="0"/>
              </a:rPr>
              <a:t>RA dilation</a:t>
            </a:r>
          </a:p>
          <a:p>
            <a:pPr>
              <a:buFontTx/>
              <a:buChar char="-"/>
            </a:pPr>
            <a:r>
              <a:rPr lang="en-US" dirty="0" smtClean="0">
                <a:latin typeface="Arial Narrow" pitchFamily="34" charset="0"/>
              </a:rPr>
              <a:t>Estimated from A4C</a:t>
            </a:r>
          </a:p>
          <a:p>
            <a:pPr>
              <a:buFontTx/>
              <a:buChar char="-"/>
            </a:pPr>
            <a:r>
              <a:rPr lang="en-US" dirty="0" smtClean="0">
                <a:latin typeface="Arial Narrow" pitchFamily="34" charset="0"/>
              </a:rPr>
              <a:t>upper limit for:</a:t>
            </a:r>
          </a:p>
          <a:p>
            <a:pPr marL="0" indent="0">
              <a:buNone/>
            </a:pPr>
            <a:r>
              <a:rPr lang="en-US" dirty="0" smtClean="0">
                <a:latin typeface="Arial Narrow" pitchFamily="34" charset="0"/>
              </a:rPr>
              <a:t>Major axis dimension-53mm</a:t>
            </a:r>
          </a:p>
          <a:p>
            <a:pPr marL="0" indent="0">
              <a:buNone/>
            </a:pPr>
            <a:r>
              <a:rPr lang="en-US" dirty="0" smtClean="0">
                <a:latin typeface="Arial Narrow" pitchFamily="34" charset="0"/>
              </a:rPr>
              <a:t>Minor axis dimension- 44mm</a:t>
            </a:r>
          </a:p>
          <a:p>
            <a:pPr marL="0" indent="0">
              <a:buNone/>
            </a:pPr>
            <a:r>
              <a:rPr lang="en-US" dirty="0" smtClean="0">
                <a:latin typeface="Arial Narrow" pitchFamily="34" charset="0"/>
              </a:rPr>
              <a:t>- RA area (end- ventricular systole)  18 cm</a:t>
            </a:r>
            <a:r>
              <a:rPr lang="en-US" baseline="30000" dirty="0" smtClean="0">
                <a:latin typeface="Arial Narrow" pitchFamily="34" charset="0"/>
              </a:rPr>
              <a:t>2</a:t>
            </a:r>
            <a:r>
              <a:rPr lang="en-US" dirty="0" smtClean="0">
                <a:latin typeface="Arial Narrow" pitchFamily="34" charset="0"/>
              </a:rPr>
              <a:t> </a:t>
            </a:r>
            <a:endParaRPr lang="en-US" dirty="0">
              <a:latin typeface="Arial Narrow"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256" y="692696"/>
            <a:ext cx="4457201" cy="5220429"/>
          </a:xfrm>
          <a:prstGeom prst="rect">
            <a:avLst/>
          </a:prstGeom>
        </p:spPr>
      </p:pic>
    </p:spTree>
    <p:extLst>
      <p:ext uri="{BB962C8B-B14F-4D97-AF65-F5344CB8AC3E}">
        <p14:creationId xmlns:p14="http://schemas.microsoft.com/office/powerpoint/2010/main" val="860680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654" y="3140968"/>
            <a:ext cx="4774812" cy="37170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3140967"/>
            <a:ext cx="4464496" cy="37144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043608" y="2629463"/>
            <a:ext cx="2592288"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smtClean="0"/>
              <a:t>PRESSURE OVERLOAD</a:t>
            </a:r>
            <a:endParaRPr lang="en-US" dirty="0"/>
          </a:p>
        </p:txBody>
      </p:sp>
      <p:sp>
        <p:nvSpPr>
          <p:cNvPr id="7" name="TextBox 6"/>
          <p:cNvSpPr txBox="1"/>
          <p:nvPr/>
        </p:nvSpPr>
        <p:spPr>
          <a:xfrm>
            <a:off x="5652120" y="2629463"/>
            <a:ext cx="3024336"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dirty="0" smtClean="0"/>
              <a:t>VOLUME OVERLOAD</a:t>
            </a:r>
            <a:endParaRPr lang="en-US" dirty="0"/>
          </a:p>
        </p:txBody>
      </p:sp>
      <p:sp>
        <p:nvSpPr>
          <p:cNvPr id="8" name="TextBox 7"/>
          <p:cNvSpPr txBox="1"/>
          <p:nvPr/>
        </p:nvSpPr>
        <p:spPr>
          <a:xfrm>
            <a:off x="107504" y="260648"/>
            <a:ext cx="9036496" cy="2492990"/>
          </a:xfrm>
          <a:prstGeom prst="rect">
            <a:avLst/>
          </a:prstGeom>
          <a:noFill/>
        </p:spPr>
        <p:txBody>
          <a:bodyPr wrap="square" rtlCol="0">
            <a:spAutoFit/>
          </a:bodyPr>
          <a:lstStyle/>
          <a:p>
            <a:endParaRPr lang="en-IN" sz="2400" dirty="0" smtClean="0">
              <a:solidFill>
                <a:schemeClr val="tx2"/>
              </a:solidFill>
              <a:latin typeface="Arial Narrow" pitchFamily="34" charset="0"/>
            </a:endParaRPr>
          </a:p>
          <a:p>
            <a:r>
              <a:rPr lang="en-IN" sz="2400" dirty="0" smtClean="0">
                <a:solidFill>
                  <a:schemeClr val="tx2"/>
                </a:solidFill>
                <a:latin typeface="Arial Narrow" pitchFamily="34" charset="0"/>
              </a:rPr>
              <a:t>5. LV </a:t>
            </a:r>
            <a:r>
              <a:rPr lang="en-IN" sz="2400" dirty="0">
                <a:solidFill>
                  <a:schemeClr val="tx2"/>
                </a:solidFill>
                <a:latin typeface="Arial Narrow" pitchFamily="34" charset="0"/>
              </a:rPr>
              <a:t>eccentricity index: </a:t>
            </a:r>
            <a:r>
              <a:rPr lang="en-IN" sz="2400" dirty="0">
                <a:latin typeface="Arial Narrow" pitchFamily="34" charset="0"/>
              </a:rPr>
              <a:t> </a:t>
            </a:r>
            <a:endParaRPr lang="en-IN" sz="2400" dirty="0" smtClean="0">
              <a:latin typeface="Arial Narrow" pitchFamily="34" charset="0"/>
            </a:endParaRPr>
          </a:p>
          <a:p>
            <a:r>
              <a:rPr lang="en-IN" sz="2400" dirty="0" smtClean="0">
                <a:latin typeface="Arial Narrow" pitchFamily="34" charset="0"/>
              </a:rPr>
              <a:t>the </a:t>
            </a:r>
            <a:r>
              <a:rPr lang="en-IN" sz="2400" dirty="0">
                <a:latin typeface="Arial Narrow" pitchFamily="34" charset="0"/>
              </a:rPr>
              <a:t>degree of distortion of the LV and IVS arising due to increased pressure in the RV during diastole and systole </a:t>
            </a:r>
            <a:r>
              <a:rPr lang="en-IN" sz="2400" dirty="0" smtClean="0">
                <a:latin typeface="Arial Narrow" pitchFamily="34" charset="0"/>
              </a:rPr>
              <a:t>; can </a:t>
            </a:r>
            <a:r>
              <a:rPr lang="en-IN" sz="2400" dirty="0">
                <a:latin typeface="Arial Narrow" pitchFamily="34" charset="0"/>
              </a:rPr>
              <a:t>be quantified using a short-axis view at the level of left ventricular papillary muscles. </a:t>
            </a:r>
          </a:p>
          <a:p>
            <a:endParaRPr lang="en-IN" dirty="0"/>
          </a:p>
          <a:p>
            <a:endParaRPr lang="en-US" dirty="0"/>
          </a:p>
        </p:txBody>
      </p:sp>
    </p:spTree>
    <p:extLst>
      <p:ext uri="{BB962C8B-B14F-4D97-AF65-F5344CB8AC3E}">
        <p14:creationId xmlns:p14="http://schemas.microsoft.com/office/powerpoint/2010/main" val="9231379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0"/>
            <a:ext cx="8229600" cy="4525963"/>
          </a:xfrm>
        </p:spPr>
        <p:txBody>
          <a:bodyPr>
            <a:normAutofit/>
          </a:bodyPr>
          <a:lstStyle/>
          <a:p>
            <a:pPr>
              <a:buNone/>
            </a:pPr>
            <a:endParaRPr lang="en-IN" sz="2800" dirty="0" smtClean="0"/>
          </a:p>
          <a:p>
            <a:pPr>
              <a:buNone/>
            </a:pPr>
            <a:endParaRPr lang="en-IN" sz="2800" dirty="0"/>
          </a:p>
          <a:p>
            <a:pPr>
              <a:buNone/>
            </a:pPr>
            <a:r>
              <a:rPr lang="en-IN" sz="2800" dirty="0" smtClean="0"/>
              <a:t>LV </a:t>
            </a:r>
            <a:r>
              <a:rPr lang="en-IN" sz="2800" dirty="0" smtClean="0"/>
              <a:t>eccentricity index </a:t>
            </a:r>
          </a:p>
          <a:p>
            <a:pPr marL="0" indent="0">
              <a:buNone/>
            </a:pPr>
            <a:endParaRPr lang="en-IN" sz="2800" dirty="0"/>
          </a:p>
        </p:txBody>
      </p:sp>
      <p:pic>
        <p:nvPicPr>
          <p:cNvPr id="4" name="Picture 3" descr="lv.PNG"/>
          <p:cNvPicPr>
            <a:picLocks noChangeAspect="1"/>
          </p:cNvPicPr>
          <p:nvPr/>
        </p:nvPicPr>
        <p:blipFill>
          <a:blip r:embed="rId2" cstate="print"/>
          <a:stretch>
            <a:fillRect/>
          </a:stretch>
        </p:blipFill>
        <p:spPr>
          <a:xfrm>
            <a:off x="683568" y="3212976"/>
            <a:ext cx="7560840" cy="2996952"/>
          </a:xfrm>
          <a:prstGeom prst="rect">
            <a:avLst/>
          </a:prstGeom>
        </p:spPr>
      </p:pic>
      <p:sp>
        <p:nvSpPr>
          <p:cNvPr id="5" name="TextBox 4"/>
          <p:cNvSpPr txBox="1"/>
          <p:nvPr/>
        </p:nvSpPr>
        <p:spPr>
          <a:xfrm>
            <a:off x="386227" y="1492387"/>
            <a:ext cx="8280920" cy="138499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285750" indent="-285750">
              <a:buFont typeface="Wingdings" pitchFamily="2" charset="2"/>
              <a:buChar char="ü"/>
            </a:pPr>
            <a:r>
              <a:rPr lang="en-US" sz="2800" dirty="0" smtClean="0">
                <a:latin typeface="Arial Narrow" pitchFamily="34" charset="0"/>
              </a:rPr>
              <a:t>Ratio between the LV </a:t>
            </a:r>
            <a:r>
              <a:rPr lang="en-US" sz="2800" dirty="0" err="1" smtClean="0">
                <a:latin typeface="Arial Narrow" pitchFamily="34" charset="0"/>
              </a:rPr>
              <a:t>anteroposterior</a:t>
            </a:r>
            <a:r>
              <a:rPr lang="en-US" sz="2800" dirty="0" smtClean="0">
                <a:latin typeface="Arial Narrow" pitchFamily="34" charset="0"/>
              </a:rPr>
              <a:t> dimension(D2) and the </a:t>
            </a:r>
            <a:r>
              <a:rPr lang="en-US" sz="2800" dirty="0" err="1" smtClean="0">
                <a:latin typeface="Arial Narrow" pitchFamily="34" charset="0"/>
              </a:rPr>
              <a:t>septolateral</a:t>
            </a:r>
            <a:r>
              <a:rPr lang="en-US" sz="2800" dirty="0" smtClean="0">
                <a:latin typeface="Arial Narrow" pitchFamily="34" charset="0"/>
              </a:rPr>
              <a:t> dimension(D1)</a:t>
            </a:r>
          </a:p>
          <a:p>
            <a:pPr marL="285750" indent="-285750">
              <a:buFont typeface="Wingdings" pitchFamily="2" charset="2"/>
              <a:buChar char="ü"/>
            </a:pPr>
            <a:r>
              <a:rPr lang="en-US" sz="2800" dirty="0" smtClean="0">
                <a:latin typeface="Arial Narrow" pitchFamily="34" charset="0"/>
              </a:rPr>
              <a:t>Ratio &gt;1.0 suggest RV overload</a:t>
            </a:r>
            <a:endParaRPr lang="en-US" sz="2800" dirty="0">
              <a:latin typeface="Arial Narrow" pitchFamily="34" charset="0"/>
            </a:endParaRPr>
          </a:p>
        </p:txBody>
      </p:sp>
    </p:spTree>
    <p:extLst>
      <p:ext uri="{BB962C8B-B14F-4D97-AF65-F5344CB8AC3E}">
        <p14:creationId xmlns:p14="http://schemas.microsoft.com/office/powerpoint/2010/main" val="42634690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924944"/>
            <a:ext cx="8229600" cy="1143000"/>
          </a:xfrm>
        </p:spPr>
        <p:txBody>
          <a:bodyPr/>
          <a:lstStyle/>
          <a:p>
            <a:r>
              <a:rPr lang="en-IN" dirty="0" smtClean="0"/>
              <a:t>II. Pressure measurements in PH</a:t>
            </a:r>
            <a:endParaRPr lang="en-IN"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1. PASP by TR peak velocity</a:t>
            </a:r>
            <a:endParaRPr lang="en-IN" dirty="0"/>
          </a:p>
        </p:txBody>
      </p:sp>
      <p:sp>
        <p:nvSpPr>
          <p:cNvPr id="3" name="Content Placeholder 2"/>
          <p:cNvSpPr>
            <a:spLocks noGrp="1"/>
          </p:cNvSpPr>
          <p:nvPr>
            <p:ph idx="1"/>
          </p:nvPr>
        </p:nvSpPr>
        <p:spPr/>
        <p:txBody>
          <a:bodyPr/>
          <a:lstStyle/>
          <a:p>
            <a:r>
              <a:rPr lang="en-IN" dirty="0" smtClean="0"/>
              <a:t>Continuous wave </a:t>
            </a:r>
            <a:r>
              <a:rPr lang="en-IN" dirty="0" err="1" smtClean="0"/>
              <a:t>doppler</a:t>
            </a:r>
            <a:r>
              <a:rPr lang="en-IN" dirty="0" smtClean="0"/>
              <a:t> of TR trace</a:t>
            </a:r>
          </a:p>
          <a:p>
            <a:r>
              <a:rPr lang="en-IN" dirty="0" smtClean="0"/>
              <a:t>Principle: Bernoulli’s principle</a:t>
            </a:r>
            <a:endParaRPr lang="en-IN" dirty="0"/>
          </a:p>
          <a:p>
            <a:endParaRPr lang="en-IN" dirty="0"/>
          </a:p>
        </p:txBody>
      </p:sp>
      <p:sp>
        <p:nvSpPr>
          <p:cNvPr id="4" name="TextBox 3"/>
          <p:cNvSpPr txBox="1"/>
          <p:nvPr/>
        </p:nvSpPr>
        <p:spPr>
          <a:xfrm>
            <a:off x="1187624" y="3212976"/>
            <a:ext cx="6336704" cy="1200329"/>
          </a:xfrm>
          <a:prstGeom prst="rect">
            <a:avLst/>
          </a:prstGeom>
          <a:noFill/>
        </p:spPr>
        <p:txBody>
          <a:bodyPr wrap="square" rtlCol="0">
            <a:spAutoFit/>
          </a:bodyPr>
          <a:lstStyle/>
          <a:p>
            <a:r>
              <a:rPr lang="en-IN" dirty="0" smtClean="0"/>
              <a:t>Bernoulli’s principle: conservation of energy</a:t>
            </a:r>
          </a:p>
          <a:p>
            <a:endParaRPr lang="en-IN" dirty="0"/>
          </a:p>
          <a:p>
            <a:endParaRPr lang="en-IN" dirty="0" smtClean="0"/>
          </a:p>
          <a:p>
            <a:endParaRPr lang="en-IN" dirty="0"/>
          </a:p>
        </p:txBody>
      </p:sp>
      <p:pic>
        <p:nvPicPr>
          <p:cNvPr id="20482" name="Picture 2" descr="Image result for bernoulli principle"/>
          <p:cNvPicPr>
            <a:picLocks noChangeAspect="1" noChangeArrowheads="1"/>
          </p:cNvPicPr>
          <p:nvPr/>
        </p:nvPicPr>
        <p:blipFill>
          <a:blip r:embed="rId2" cstate="print"/>
          <a:srcRect t="39492"/>
          <a:stretch>
            <a:fillRect/>
          </a:stretch>
        </p:blipFill>
        <p:spPr bwMode="auto">
          <a:xfrm>
            <a:off x="1403648" y="4077072"/>
            <a:ext cx="5715000" cy="2316883"/>
          </a:xfrm>
          <a:prstGeom prst="rect">
            <a:avLst/>
          </a:prstGeom>
          <a:noFill/>
        </p:spPr>
      </p:pic>
      <p:sp>
        <p:nvSpPr>
          <p:cNvPr id="6" name="Rectangle 5"/>
          <p:cNvSpPr/>
          <p:nvPr/>
        </p:nvSpPr>
        <p:spPr>
          <a:xfrm>
            <a:off x="1115616" y="3068960"/>
            <a:ext cx="6768752" cy="3600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7650" name="Picture 2" descr="Image result for bernoulli principle in echo TR"/>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IN"/>
          </a:p>
        </p:txBody>
      </p:sp>
      <p:sp>
        <p:nvSpPr>
          <p:cNvPr id="6" name="Text Placeholder 5"/>
          <p:cNvSpPr>
            <a:spLocks noGrp="1"/>
          </p:cNvSpPr>
          <p:nvPr>
            <p:ph type="body" sz="half" idx="2"/>
          </p:nvPr>
        </p:nvSpPr>
        <p:spPr>
          <a:xfrm>
            <a:off x="251520" y="4365104"/>
            <a:ext cx="8507288" cy="2337123"/>
          </a:xfrm>
        </p:spPr>
        <p:txBody>
          <a:bodyPr>
            <a:normAutofit/>
          </a:bodyPr>
          <a:lstStyle/>
          <a:p>
            <a:pPr>
              <a:buFont typeface="Arial" pitchFamily="34" charset="0"/>
              <a:buChar char="•"/>
            </a:pPr>
            <a:endParaRPr lang="en-IN" sz="2800" dirty="0"/>
          </a:p>
          <a:p>
            <a:pPr>
              <a:buFont typeface="Arial" pitchFamily="34" charset="0"/>
              <a:buChar char="•"/>
            </a:pPr>
            <a:endParaRPr lang="en-IN" sz="2800" dirty="0"/>
          </a:p>
        </p:txBody>
      </p:sp>
      <p:pic>
        <p:nvPicPr>
          <p:cNvPr id="8" name="Picture 7" descr="tr vmax.PNG"/>
          <p:cNvPicPr>
            <a:picLocks noChangeAspect="1"/>
          </p:cNvPicPr>
          <p:nvPr/>
        </p:nvPicPr>
        <p:blipFill>
          <a:blip r:embed="rId3" cstate="print"/>
          <a:stretch>
            <a:fillRect/>
          </a:stretch>
        </p:blipFill>
        <p:spPr>
          <a:xfrm>
            <a:off x="0" y="0"/>
            <a:ext cx="9144000" cy="4124901"/>
          </a:xfrm>
          <a:prstGeom prst="rect">
            <a:avLst/>
          </a:prstGeom>
        </p:spPr>
      </p:pic>
      <p:sp>
        <p:nvSpPr>
          <p:cNvPr id="9" name="Content Placeholder 8"/>
          <p:cNvSpPr>
            <a:spLocks noGrp="1"/>
          </p:cNvSpPr>
          <p:nvPr>
            <p:ph idx="1"/>
          </p:nvPr>
        </p:nvSpPr>
        <p:spPr>
          <a:xfrm>
            <a:off x="611560" y="4509120"/>
            <a:ext cx="8075240" cy="1617043"/>
          </a:xfrm>
        </p:spPr>
        <p:txBody>
          <a:bodyPr>
            <a:normAutofit fontScale="77500" lnSpcReduction="20000"/>
          </a:bodyPr>
          <a:lstStyle/>
          <a:p>
            <a:pPr>
              <a:buNone/>
            </a:pPr>
            <a:r>
              <a:rPr lang="en-IN" dirty="0" smtClean="0"/>
              <a:t>Views: </a:t>
            </a:r>
            <a:r>
              <a:rPr lang="en-IN" dirty="0" err="1" smtClean="0"/>
              <a:t>parasternal</a:t>
            </a:r>
            <a:r>
              <a:rPr lang="en-IN" dirty="0" smtClean="0"/>
              <a:t> long axis (RV inflow)</a:t>
            </a:r>
          </a:p>
          <a:p>
            <a:pPr>
              <a:buNone/>
            </a:pPr>
            <a:r>
              <a:rPr lang="en-IN" dirty="0"/>
              <a:t>	</a:t>
            </a:r>
            <a:r>
              <a:rPr lang="en-IN" dirty="0" smtClean="0"/>
              <a:t>	   </a:t>
            </a:r>
            <a:r>
              <a:rPr lang="en-IN" dirty="0" err="1" smtClean="0"/>
              <a:t>parasternal</a:t>
            </a:r>
            <a:r>
              <a:rPr lang="en-IN" dirty="0" smtClean="0"/>
              <a:t> short axis</a:t>
            </a:r>
          </a:p>
          <a:p>
            <a:pPr>
              <a:buNone/>
            </a:pPr>
            <a:r>
              <a:rPr lang="en-IN" dirty="0"/>
              <a:t> </a:t>
            </a:r>
            <a:r>
              <a:rPr lang="en-IN" dirty="0" smtClean="0"/>
              <a:t>            apical 4 chamber view</a:t>
            </a:r>
          </a:p>
          <a:p>
            <a:pPr>
              <a:buNone/>
            </a:pPr>
            <a:r>
              <a:rPr lang="en-IN" dirty="0" smtClean="0"/>
              <a:t>Co-axial TR jet to be identified </a:t>
            </a:r>
            <a:endParaRPr lang="en-IN"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graphicFrame>
        <p:nvGraphicFramePr>
          <p:cNvPr id="5" name="Table 4"/>
          <p:cNvGraphicFramePr>
            <a:graphicFrameLocks noGrp="1"/>
          </p:cNvGraphicFramePr>
          <p:nvPr/>
        </p:nvGraphicFramePr>
        <p:xfrm>
          <a:off x="251519" y="332656"/>
          <a:ext cx="8568954" cy="6120679"/>
        </p:xfrm>
        <a:graphic>
          <a:graphicData uri="http://schemas.openxmlformats.org/drawingml/2006/table">
            <a:tbl>
              <a:tblPr firstRow="1" bandRow="1">
                <a:tableStyleId>{5C22544A-7EE6-4342-B048-85BDC9FD1C3A}</a:tableStyleId>
              </a:tblPr>
              <a:tblGrid>
                <a:gridCol w="2515656"/>
                <a:gridCol w="2201199"/>
                <a:gridCol w="3852099"/>
              </a:tblGrid>
              <a:tr h="434640">
                <a:tc>
                  <a:txBody>
                    <a:bodyPr/>
                    <a:lstStyle/>
                    <a:p>
                      <a:r>
                        <a:rPr lang="en-IN" dirty="0" smtClean="0"/>
                        <a:t>Definition</a:t>
                      </a:r>
                      <a:endParaRPr lang="en-IN" dirty="0"/>
                    </a:p>
                  </a:txBody>
                  <a:tcPr/>
                </a:tc>
                <a:tc>
                  <a:txBody>
                    <a:bodyPr/>
                    <a:lstStyle/>
                    <a:p>
                      <a:r>
                        <a:rPr lang="en-IN" dirty="0" smtClean="0"/>
                        <a:t>characteristics</a:t>
                      </a:r>
                      <a:endParaRPr lang="en-IN" dirty="0"/>
                    </a:p>
                  </a:txBody>
                  <a:tcPr/>
                </a:tc>
                <a:tc>
                  <a:txBody>
                    <a:bodyPr/>
                    <a:lstStyle/>
                    <a:p>
                      <a:r>
                        <a:rPr lang="en-IN" dirty="0" smtClean="0"/>
                        <a:t>Clinical group</a:t>
                      </a:r>
                      <a:endParaRPr lang="en-IN" dirty="0"/>
                    </a:p>
                  </a:txBody>
                  <a:tcPr/>
                </a:tc>
              </a:tr>
              <a:tr h="434640">
                <a:tc>
                  <a:txBody>
                    <a:bodyPr/>
                    <a:lstStyle/>
                    <a:p>
                      <a:r>
                        <a:rPr lang="en-IN" dirty="0" smtClean="0"/>
                        <a:t>Pulmonary hypertension</a:t>
                      </a:r>
                      <a:endParaRPr lang="en-IN" dirty="0"/>
                    </a:p>
                  </a:txBody>
                  <a:tcPr/>
                </a:tc>
                <a:tc>
                  <a:txBody>
                    <a:bodyPr/>
                    <a:lstStyle/>
                    <a:p>
                      <a:r>
                        <a:rPr lang="en-IN" dirty="0" err="1" smtClean="0"/>
                        <a:t>PAPm</a:t>
                      </a:r>
                      <a:r>
                        <a:rPr lang="en-IN" dirty="0" smtClean="0"/>
                        <a:t> ≥ 25 mmHg</a:t>
                      </a:r>
                      <a:endParaRPr lang="en-IN" dirty="0"/>
                    </a:p>
                  </a:txBody>
                  <a:tcPr/>
                </a:tc>
                <a:tc>
                  <a:txBody>
                    <a:bodyPr/>
                    <a:lstStyle/>
                    <a:p>
                      <a:r>
                        <a:rPr lang="en-IN" dirty="0" smtClean="0"/>
                        <a:t>All</a:t>
                      </a:r>
                      <a:endParaRPr lang="en-IN" dirty="0"/>
                    </a:p>
                  </a:txBody>
                  <a:tcPr/>
                </a:tc>
              </a:tr>
              <a:tr h="2036257">
                <a:tc>
                  <a:txBody>
                    <a:bodyPr/>
                    <a:lstStyle/>
                    <a:p>
                      <a:r>
                        <a:rPr lang="en-IN" dirty="0" smtClean="0"/>
                        <a:t>Pre-capillary PH</a:t>
                      </a:r>
                      <a:endParaRPr lang="en-IN" dirty="0"/>
                    </a:p>
                  </a:txBody>
                  <a:tcPr/>
                </a:tc>
                <a:tc>
                  <a:txBody>
                    <a:bodyPr/>
                    <a:lstStyle/>
                    <a:p>
                      <a:r>
                        <a:rPr lang="en-IN" dirty="0" err="1" smtClean="0"/>
                        <a:t>PAPm</a:t>
                      </a:r>
                      <a:r>
                        <a:rPr lang="en-IN" dirty="0" smtClean="0"/>
                        <a:t> ≥ 25 mm Hg</a:t>
                      </a:r>
                    </a:p>
                    <a:p>
                      <a:r>
                        <a:rPr lang="en-IN" dirty="0" smtClean="0"/>
                        <a:t>PAWP ≤ 15 mm</a:t>
                      </a:r>
                      <a:r>
                        <a:rPr lang="en-IN" baseline="0" dirty="0" smtClean="0"/>
                        <a:t> Hg</a:t>
                      </a:r>
                      <a:endParaRPr lang="en-IN" dirty="0"/>
                    </a:p>
                  </a:txBody>
                  <a:tcPr/>
                </a:tc>
                <a:tc>
                  <a:txBody>
                    <a:bodyPr/>
                    <a:lstStyle/>
                    <a:p>
                      <a:pPr marL="342900" indent="-342900">
                        <a:buAutoNum type="arabicPeriod"/>
                      </a:pPr>
                      <a:r>
                        <a:rPr lang="en-IN" dirty="0" smtClean="0"/>
                        <a:t>Pulmonary arterial hypertension</a:t>
                      </a:r>
                    </a:p>
                    <a:p>
                      <a:pPr marL="342900" indent="-342900">
                        <a:buNone/>
                      </a:pPr>
                      <a:r>
                        <a:rPr lang="en-IN" dirty="0" smtClean="0"/>
                        <a:t>3.   </a:t>
                      </a:r>
                      <a:r>
                        <a:rPr lang="en-IN" baseline="0" dirty="0" smtClean="0"/>
                        <a:t> </a:t>
                      </a:r>
                      <a:r>
                        <a:rPr lang="en-IN" dirty="0" smtClean="0"/>
                        <a:t>PH due to lung diseases</a:t>
                      </a:r>
                    </a:p>
                    <a:p>
                      <a:pPr marL="342900" indent="-342900">
                        <a:buNone/>
                      </a:pPr>
                      <a:r>
                        <a:rPr lang="en-IN" dirty="0" smtClean="0"/>
                        <a:t>4.    Chronic</a:t>
                      </a:r>
                      <a:r>
                        <a:rPr lang="en-IN" baseline="0" dirty="0" smtClean="0"/>
                        <a:t> </a:t>
                      </a:r>
                      <a:r>
                        <a:rPr lang="en-IN" baseline="0" dirty="0" err="1" smtClean="0"/>
                        <a:t>thromboembolic</a:t>
                      </a:r>
                      <a:r>
                        <a:rPr lang="en-IN" baseline="0" dirty="0" smtClean="0"/>
                        <a:t> PH</a:t>
                      </a:r>
                    </a:p>
                    <a:p>
                      <a:pPr marL="342900" indent="-342900">
                        <a:buNone/>
                      </a:pPr>
                      <a:r>
                        <a:rPr lang="en-IN" baseline="0" dirty="0" smtClean="0"/>
                        <a:t>5.    PH with unclear and/or </a:t>
                      </a:r>
                      <a:r>
                        <a:rPr lang="en-IN" baseline="0" dirty="0" err="1" smtClean="0"/>
                        <a:t>multifactorial</a:t>
                      </a:r>
                      <a:r>
                        <a:rPr lang="en-IN" baseline="0" dirty="0" smtClean="0"/>
                        <a:t> mechanism</a:t>
                      </a:r>
                    </a:p>
                    <a:p>
                      <a:pPr marL="342900" indent="-342900">
                        <a:buAutoNum type="arabicPeriod"/>
                      </a:pPr>
                      <a:endParaRPr lang="en-IN" dirty="0"/>
                    </a:p>
                  </a:txBody>
                  <a:tcPr/>
                </a:tc>
              </a:tr>
              <a:tr h="1071714">
                <a:tc>
                  <a:txBody>
                    <a:bodyPr/>
                    <a:lstStyle/>
                    <a:p>
                      <a:r>
                        <a:rPr lang="en-IN" dirty="0" smtClean="0"/>
                        <a:t>Post-capillary PH</a:t>
                      </a:r>
                    </a:p>
                    <a:p>
                      <a:endParaRPr lang="en-IN" dirty="0" smtClean="0"/>
                    </a:p>
                    <a:p>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err="1" smtClean="0"/>
                        <a:t>PAPm</a:t>
                      </a:r>
                      <a:r>
                        <a:rPr lang="en-IN" dirty="0" smtClean="0"/>
                        <a:t> ≥ 25 mm Hg</a:t>
                      </a:r>
                    </a:p>
                    <a:p>
                      <a:r>
                        <a:rPr lang="en-IN" dirty="0" smtClean="0"/>
                        <a:t>PAWP &gt;15 mm Hg </a:t>
                      </a:r>
                    </a:p>
                    <a:p>
                      <a:endParaRPr lang="en-IN" dirty="0"/>
                    </a:p>
                  </a:txBody>
                  <a:tcPr/>
                </a:tc>
                <a:tc rowSpan="3">
                  <a:txBody>
                    <a:bodyPr/>
                    <a:lstStyle/>
                    <a:p>
                      <a:pPr marL="342900" indent="-342900">
                        <a:buAutoNum type="arabicPeriod" startAt="2"/>
                      </a:pPr>
                      <a:r>
                        <a:rPr lang="en-IN" dirty="0" smtClean="0"/>
                        <a:t>PH due to left heart</a:t>
                      </a:r>
                      <a:r>
                        <a:rPr lang="en-IN" baseline="0" dirty="0" smtClean="0"/>
                        <a:t> disease</a:t>
                      </a:r>
                    </a:p>
                    <a:p>
                      <a:pPr marL="342900" indent="-342900">
                        <a:buNone/>
                      </a:pPr>
                      <a:r>
                        <a:rPr lang="en-IN" baseline="0" dirty="0" smtClean="0"/>
                        <a:t>5.   PH with unclear and/or </a:t>
                      </a:r>
                      <a:r>
                        <a:rPr lang="en-IN" baseline="0" dirty="0" err="1" smtClean="0"/>
                        <a:t>multifactorial</a:t>
                      </a:r>
                      <a:r>
                        <a:rPr lang="en-IN" baseline="0" dirty="0" smtClean="0"/>
                        <a:t> </a:t>
                      </a:r>
                      <a:r>
                        <a:rPr lang="en-IN" baseline="0" dirty="0" err="1" smtClean="0"/>
                        <a:t>etiology</a:t>
                      </a:r>
                      <a:endParaRPr lang="en-IN" dirty="0"/>
                    </a:p>
                  </a:txBody>
                  <a:tcPr/>
                </a:tc>
              </a:tr>
              <a:tr h="1071714">
                <a:tc>
                  <a:txBody>
                    <a:bodyPr/>
                    <a:lstStyle/>
                    <a:p>
                      <a:r>
                        <a:rPr lang="en-IN" dirty="0" smtClean="0"/>
                        <a:t>Isolated</a:t>
                      </a:r>
                      <a:r>
                        <a:rPr lang="en-IN" baseline="0" dirty="0" smtClean="0"/>
                        <a:t> </a:t>
                      </a:r>
                      <a:r>
                        <a:rPr lang="en-IN" baseline="0" dirty="0" err="1" smtClean="0"/>
                        <a:t>postcapillary</a:t>
                      </a:r>
                      <a:r>
                        <a:rPr lang="en-IN" baseline="0" dirty="0" smtClean="0"/>
                        <a:t> PH</a:t>
                      </a:r>
                      <a:endParaRPr lang="en-IN" dirty="0"/>
                    </a:p>
                  </a:txBody>
                  <a:tcPr/>
                </a:tc>
                <a:tc>
                  <a:txBody>
                    <a:bodyPr/>
                    <a:lstStyle/>
                    <a:p>
                      <a:r>
                        <a:rPr lang="en-IN" dirty="0" smtClean="0"/>
                        <a:t>DPG  &lt;7 mm Hg and/or</a:t>
                      </a:r>
                    </a:p>
                    <a:p>
                      <a:r>
                        <a:rPr lang="en-IN" dirty="0" smtClean="0"/>
                        <a:t>PVR</a:t>
                      </a:r>
                      <a:r>
                        <a:rPr lang="en-IN" baseline="0" dirty="0" smtClean="0"/>
                        <a:t> ≤ 3 WU</a:t>
                      </a:r>
                      <a:endParaRPr lang="en-IN" dirty="0"/>
                    </a:p>
                  </a:txBody>
                  <a:tcPr/>
                </a:tc>
                <a:tc vMerge="1">
                  <a:txBody>
                    <a:bodyPr/>
                    <a:lstStyle/>
                    <a:p>
                      <a:endParaRPr lang="en-IN"/>
                    </a:p>
                  </a:txBody>
                  <a:tcPr/>
                </a:tc>
              </a:tr>
              <a:tr h="1071714">
                <a:tc>
                  <a:txBody>
                    <a:bodyPr/>
                    <a:lstStyle/>
                    <a:p>
                      <a:r>
                        <a:rPr lang="en-IN" dirty="0" smtClean="0"/>
                        <a:t>Combined pre and </a:t>
                      </a:r>
                      <a:r>
                        <a:rPr lang="en-IN" dirty="0" err="1" smtClean="0"/>
                        <a:t>postcapillary</a:t>
                      </a:r>
                      <a:r>
                        <a:rPr lang="en-IN" dirty="0" smtClean="0"/>
                        <a:t> PH</a:t>
                      </a:r>
                      <a:endParaRPr lang="en-IN" dirty="0"/>
                    </a:p>
                  </a:txBody>
                  <a:tcPr/>
                </a:tc>
                <a:tc>
                  <a:txBody>
                    <a:bodyPr/>
                    <a:lstStyle/>
                    <a:p>
                      <a:r>
                        <a:rPr lang="en-IN" dirty="0" smtClean="0"/>
                        <a:t>DPG ≥ 7 mm Hg </a:t>
                      </a:r>
                    </a:p>
                    <a:p>
                      <a:r>
                        <a:rPr lang="en-IN" dirty="0" smtClean="0"/>
                        <a:t>and /or </a:t>
                      </a:r>
                    </a:p>
                    <a:p>
                      <a:r>
                        <a:rPr lang="en-IN" dirty="0" smtClean="0"/>
                        <a:t>PVR &gt; 3 WU</a:t>
                      </a:r>
                      <a:endParaRPr lang="en-IN" dirty="0"/>
                    </a:p>
                  </a:txBody>
                  <a:tcPr/>
                </a:tc>
                <a:tc vMerge="1">
                  <a:txBody>
                    <a:bodyPr/>
                    <a:lstStyle/>
                    <a:p>
                      <a:endParaRPr lang="en-IN"/>
                    </a:p>
                  </a:txBody>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5" name="Content Placeholder 4" descr="tr vel.PNG"/>
          <p:cNvPicPr>
            <a:picLocks noGrp="1" noChangeAspect="1"/>
          </p:cNvPicPr>
          <p:nvPr>
            <p:ph idx="1"/>
          </p:nvPr>
        </p:nvPicPr>
        <p:blipFill>
          <a:blip r:embed="rId2" cstate="print"/>
          <a:stretch>
            <a:fillRect/>
          </a:stretch>
        </p:blipFill>
        <p:spPr>
          <a:xfrm>
            <a:off x="755576" y="1052736"/>
            <a:ext cx="7570761" cy="4176464"/>
          </a:xfrm>
        </p:spPr>
      </p:pic>
      <p:sp>
        <p:nvSpPr>
          <p:cNvPr id="6" name="Text Placeholder 5"/>
          <p:cNvSpPr>
            <a:spLocks noGrp="1"/>
          </p:cNvSpPr>
          <p:nvPr>
            <p:ph type="body" sz="half" idx="2"/>
          </p:nvPr>
        </p:nvSpPr>
        <p:spPr/>
        <p:txBody>
          <a:bodyPr/>
          <a:lstStyle/>
          <a:p>
            <a:endParaRPr lang="en-IN"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IN"/>
          </a:p>
        </p:txBody>
      </p:sp>
      <p:sp>
        <p:nvSpPr>
          <p:cNvPr id="6" name="Content Placeholder 5"/>
          <p:cNvSpPr>
            <a:spLocks noGrp="1"/>
          </p:cNvSpPr>
          <p:nvPr>
            <p:ph idx="1"/>
          </p:nvPr>
        </p:nvSpPr>
        <p:spPr>
          <a:xfrm>
            <a:off x="457200" y="260648"/>
            <a:ext cx="8229600" cy="5865515"/>
          </a:xfrm>
        </p:spPr>
        <p:txBody>
          <a:bodyPr>
            <a:normAutofit fontScale="92500" lnSpcReduction="20000"/>
          </a:bodyPr>
          <a:lstStyle/>
          <a:p>
            <a:r>
              <a:rPr lang="en-IN" dirty="0" smtClean="0">
                <a:latin typeface="Arial Narrow" pitchFamily="34" charset="0"/>
              </a:rPr>
              <a:t>RVSP = 4V</a:t>
            </a:r>
            <a:r>
              <a:rPr lang="en-IN" baseline="30000" dirty="0" smtClean="0">
                <a:latin typeface="Arial Narrow" pitchFamily="34" charset="0"/>
              </a:rPr>
              <a:t>2 </a:t>
            </a:r>
            <a:r>
              <a:rPr lang="en-IN" dirty="0" smtClean="0">
                <a:latin typeface="Arial Narrow" pitchFamily="34" charset="0"/>
              </a:rPr>
              <a:t> + RAP</a:t>
            </a:r>
          </a:p>
          <a:p>
            <a:endParaRPr lang="en-IN" dirty="0" smtClean="0">
              <a:latin typeface="Arial Narrow" pitchFamily="34" charset="0"/>
            </a:endParaRPr>
          </a:p>
          <a:p>
            <a:r>
              <a:rPr lang="en-IN" dirty="0" smtClean="0">
                <a:latin typeface="Arial Narrow" pitchFamily="34" charset="0"/>
              </a:rPr>
              <a:t>Assessing RA pressure</a:t>
            </a:r>
            <a:r>
              <a:rPr lang="en-IN" dirty="0" smtClean="0">
                <a:latin typeface="Arial Narrow" pitchFamily="34" charset="0"/>
              </a:rPr>
              <a:t>:</a:t>
            </a:r>
          </a:p>
          <a:p>
            <a:endParaRPr lang="en-IN" dirty="0">
              <a:latin typeface="Arial Narrow" pitchFamily="34" charset="0"/>
            </a:endParaRPr>
          </a:p>
          <a:p>
            <a:endParaRPr lang="en-IN" dirty="0" smtClean="0">
              <a:latin typeface="Arial Narrow" pitchFamily="34" charset="0"/>
            </a:endParaRPr>
          </a:p>
          <a:p>
            <a:endParaRPr lang="en-IN" dirty="0">
              <a:latin typeface="Arial Narrow" pitchFamily="34" charset="0"/>
            </a:endParaRPr>
          </a:p>
          <a:p>
            <a:endParaRPr lang="en-IN" dirty="0" smtClean="0">
              <a:latin typeface="Arial Narrow" pitchFamily="34" charset="0"/>
            </a:endParaRPr>
          </a:p>
          <a:p>
            <a:r>
              <a:rPr lang="en-IN" dirty="0" smtClean="0">
                <a:latin typeface="Arial Narrow" pitchFamily="34" charset="0"/>
              </a:rPr>
              <a:t>Secondary measures of RA pressure:</a:t>
            </a:r>
          </a:p>
          <a:p>
            <a:pPr marL="514350" indent="-514350">
              <a:buAutoNum type="arabicPeriod"/>
            </a:pPr>
            <a:r>
              <a:rPr lang="en-IN" dirty="0" smtClean="0">
                <a:latin typeface="Arial Narrow" pitchFamily="34" charset="0"/>
              </a:rPr>
              <a:t>Restrictive filling – tricuspid E/A &gt;2.1, with deceleration time &lt;120 </a:t>
            </a:r>
            <a:r>
              <a:rPr lang="en-IN" dirty="0" err="1" smtClean="0">
                <a:latin typeface="Arial Narrow" pitchFamily="34" charset="0"/>
              </a:rPr>
              <a:t>ms</a:t>
            </a:r>
            <a:endParaRPr lang="en-IN" dirty="0" smtClean="0">
              <a:latin typeface="Arial Narrow" pitchFamily="34" charset="0"/>
            </a:endParaRPr>
          </a:p>
          <a:p>
            <a:pPr marL="514350" indent="-514350">
              <a:buAutoNum type="arabicPeriod"/>
            </a:pPr>
            <a:r>
              <a:rPr lang="en-IN" dirty="0" smtClean="0">
                <a:latin typeface="Arial Narrow" pitchFamily="34" charset="0"/>
              </a:rPr>
              <a:t>Tricuspid E/E’&gt;6</a:t>
            </a:r>
          </a:p>
          <a:p>
            <a:pPr marL="514350" indent="-514350">
              <a:buAutoNum type="arabicPeriod"/>
            </a:pPr>
            <a:r>
              <a:rPr lang="en-IN" dirty="0" smtClean="0">
                <a:latin typeface="Arial Narrow" pitchFamily="34" charset="0"/>
              </a:rPr>
              <a:t>Diastolic flow predominance in hepatic vein (systolic filling fraction &lt;55%)</a:t>
            </a:r>
            <a:endParaRPr lang="en-IN" dirty="0" smtClean="0">
              <a:latin typeface="Arial Narrow" pitchFamily="34" charset="0"/>
            </a:endParaRPr>
          </a:p>
          <a:p>
            <a:endParaRPr lang="en-IN" dirty="0"/>
          </a:p>
          <a:p>
            <a:endParaRPr lang="en-IN" dirty="0" smtClean="0"/>
          </a:p>
          <a:p>
            <a:endParaRPr lang="en-IN" dirty="0"/>
          </a:p>
          <a:p>
            <a:endParaRPr lang="en-IN" dirty="0" smtClean="0"/>
          </a:p>
        </p:txBody>
      </p:sp>
      <p:graphicFrame>
        <p:nvGraphicFramePr>
          <p:cNvPr id="7" name="Table 6"/>
          <p:cNvGraphicFramePr>
            <a:graphicFrameLocks noGrp="1"/>
          </p:cNvGraphicFramePr>
          <p:nvPr>
            <p:extLst>
              <p:ext uri="{D42A27DB-BD31-4B8C-83A1-F6EECF244321}">
                <p14:modId xmlns:p14="http://schemas.microsoft.com/office/powerpoint/2010/main" val="1470592926"/>
              </p:ext>
            </p:extLst>
          </p:nvPr>
        </p:nvGraphicFramePr>
        <p:xfrm>
          <a:off x="827584" y="1700808"/>
          <a:ext cx="6768752" cy="1651000"/>
        </p:xfrm>
        <a:graphic>
          <a:graphicData uri="http://schemas.openxmlformats.org/drawingml/2006/table">
            <a:tbl>
              <a:tblPr firstRow="1" bandRow="1">
                <a:tableStyleId>{E8B1032C-EA38-4F05-BA0D-38AFFFC7BED3}</a:tableStyleId>
              </a:tblPr>
              <a:tblGrid>
                <a:gridCol w="1692188"/>
                <a:gridCol w="1692188"/>
                <a:gridCol w="846094"/>
                <a:gridCol w="846094"/>
                <a:gridCol w="1692188"/>
              </a:tblGrid>
              <a:tr h="370840">
                <a:tc>
                  <a:txBody>
                    <a:bodyPr/>
                    <a:lstStyle/>
                    <a:p>
                      <a:r>
                        <a:rPr lang="en-IN" dirty="0" smtClean="0"/>
                        <a:t>Parameters</a:t>
                      </a:r>
                      <a:endParaRPr lang="en-IN" dirty="0"/>
                    </a:p>
                  </a:txBody>
                  <a:tcPr/>
                </a:tc>
                <a:tc>
                  <a:txBody>
                    <a:bodyPr/>
                    <a:lstStyle/>
                    <a:p>
                      <a:r>
                        <a:rPr lang="en-IN" dirty="0" smtClean="0"/>
                        <a:t>0-5 mm </a:t>
                      </a:r>
                      <a:r>
                        <a:rPr lang="en-IN" dirty="0" smtClean="0"/>
                        <a:t>Hg (3mmHg)</a:t>
                      </a:r>
                      <a:endParaRPr lang="en-IN" dirty="0"/>
                    </a:p>
                  </a:txBody>
                  <a:tcPr/>
                </a:tc>
                <a:tc gridSpan="2">
                  <a:txBody>
                    <a:bodyPr/>
                    <a:lstStyle/>
                    <a:p>
                      <a:r>
                        <a:rPr lang="en-IN" dirty="0" smtClean="0"/>
                        <a:t>5-10 mm </a:t>
                      </a:r>
                      <a:r>
                        <a:rPr lang="en-IN" dirty="0" smtClean="0"/>
                        <a:t>Hg (8mm Hg)</a:t>
                      </a:r>
                      <a:endParaRPr lang="en-IN" dirty="0"/>
                    </a:p>
                  </a:txBody>
                  <a:tcPr/>
                </a:tc>
                <a:tc hMerge="1">
                  <a:txBody>
                    <a:bodyPr/>
                    <a:lstStyle/>
                    <a:p>
                      <a:endParaRPr lang="en-IN"/>
                    </a:p>
                  </a:txBody>
                  <a:tcPr/>
                </a:tc>
                <a:tc>
                  <a:txBody>
                    <a:bodyPr/>
                    <a:lstStyle/>
                    <a:p>
                      <a:r>
                        <a:rPr lang="en-IN" dirty="0" smtClean="0"/>
                        <a:t>&gt;15 mm Hg</a:t>
                      </a:r>
                      <a:endParaRPr lang="en-IN" dirty="0"/>
                    </a:p>
                  </a:txBody>
                  <a:tcPr/>
                </a:tc>
              </a:tr>
              <a:tr h="370840">
                <a:tc>
                  <a:txBody>
                    <a:bodyPr/>
                    <a:lstStyle/>
                    <a:p>
                      <a:r>
                        <a:rPr lang="en-IN" dirty="0" smtClean="0"/>
                        <a:t>IVC diameter</a:t>
                      </a:r>
                      <a:endParaRPr lang="en-IN" dirty="0"/>
                    </a:p>
                  </a:txBody>
                  <a:tcPr/>
                </a:tc>
                <a:tc>
                  <a:txBody>
                    <a:bodyPr/>
                    <a:lstStyle/>
                    <a:p>
                      <a:r>
                        <a:rPr lang="en-IN" dirty="0" smtClean="0"/>
                        <a:t>≤2.1cm</a:t>
                      </a:r>
                      <a:endParaRPr lang="en-IN" dirty="0"/>
                    </a:p>
                  </a:txBody>
                  <a:tcPr/>
                </a:tc>
                <a:tc>
                  <a:txBody>
                    <a:bodyPr/>
                    <a:lstStyle/>
                    <a:p>
                      <a:r>
                        <a:rPr lang="en-IN" dirty="0" smtClean="0"/>
                        <a:t>≤2.1</a:t>
                      </a:r>
                      <a:endParaRPr lang="en-IN" dirty="0"/>
                    </a:p>
                  </a:txBody>
                  <a:tcPr/>
                </a:tc>
                <a:tc>
                  <a:txBody>
                    <a:bodyPr/>
                    <a:lstStyle/>
                    <a:p>
                      <a:r>
                        <a:rPr lang="en-IN" dirty="0" smtClean="0"/>
                        <a:t>&gt;2.1</a:t>
                      </a:r>
                      <a:endParaRPr lang="en-IN" dirty="0"/>
                    </a:p>
                  </a:txBody>
                  <a:tcPr/>
                </a:tc>
                <a:tc>
                  <a:txBody>
                    <a:bodyPr/>
                    <a:lstStyle/>
                    <a:p>
                      <a:r>
                        <a:rPr lang="en-IN" dirty="0" smtClean="0"/>
                        <a:t>&gt;2.1</a:t>
                      </a:r>
                      <a:r>
                        <a:rPr lang="en-IN" baseline="0" dirty="0" smtClean="0"/>
                        <a:t> cm</a:t>
                      </a:r>
                      <a:endParaRPr lang="en-IN" dirty="0"/>
                    </a:p>
                  </a:txBody>
                  <a:tcPr/>
                </a:tc>
              </a:tr>
              <a:tr h="370840">
                <a:tc>
                  <a:txBody>
                    <a:bodyPr/>
                    <a:lstStyle/>
                    <a:p>
                      <a:r>
                        <a:rPr lang="en-IN" dirty="0" smtClean="0"/>
                        <a:t>Respiratory</a:t>
                      </a:r>
                      <a:r>
                        <a:rPr lang="en-IN" baseline="0" dirty="0" smtClean="0"/>
                        <a:t> </a:t>
                      </a:r>
                      <a:r>
                        <a:rPr lang="en-IN" dirty="0" smtClean="0"/>
                        <a:t>collapse</a:t>
                      </a:r>
                      <a:endParaRPr lang="en-IN" dirty="0"/>
                    </a:p>
                  </a:txBody>
                  <a:tcPr/>
                </a:tc>
                <a:tc>
                  <a:txBody>
                    <a:bodyPr/>
                    <a:lstStyle/>
                    <a:p>
                      <a:r>
                        <a:rPr lang="en-IN" dirty="0" smtClean="0"/>
                        <a:t>&gt;50%</a:t>
                      </a:r>
                      <a:endParaRPr lang="en-IN" dirty="0"/>
                    </a:p>
                  </a:txBody>
                  <a:tcPr/>
                </a:tc>
                <a:tc>
                  <a:txBody>
                    <a:bodyPr/>
                    <a:lstStyle/>
                    <a:p>
                      <a:r>
                        <a:rPr lang="en-IN" dirty="0" smtClean="0"/>
                        <a:t>&lt;50%</a:t>
                      </a:r>
                      <a:endParaRPr lang="en-IN" dirty="0"/>
                    </a:p>
                  </a:txBody>
                  <a:tcPr/>
                </a:tc>
                <a:tc>
                  <a:txBody>
                    <a:bodyPr/>
                    <a:lstStyle/>
                    <a:p>
                      <a:r>
                        <a:rPr lang="en-IN" dirty="0" smtClean="0"/>
                        <a:t>&gt;50%</a:t>
                      </a:r>
                      <a:endParaRPr lang="en-IN" dirty="0"/>
                    </a:p>
                  </a:txBody>
                  <a:tcPr/>
                </a:tc>
                <a:tc>
                  <a:txBody>
                    <a:bodyPr/>
                    <a:lstStyle/>
                    <a:p>
                      <a:r>
                        <a:rPr lang="en-IN" dirty="0" smtClean="0"/>
                        <a:t>&lt;50%</a:t>
                      </a:r>
                      <a:endParaRPr lang="en-IN" dirty="0"/>
                    </a:p>
                  </a:txBody>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2769"/>
          <a:stretch/>
        </p:blipFill>
        <p:spPr>
          <a:xfrm>
            <a:off x="3719475" y="548680"/>
            <a:ext cx="5352448" cy="4690977"/>
          </a:xfrm>
        </p:spPr>
      </p:pic>
      <p:sp>
        <p:nvSpPr>
          <p:cNvPr id="6" name="Text Placeholder 5"/>
          <p:cNvSpPr>
            <a:spLocks noGrp="1"/>
          </p:cNvSpPr>
          <p:nvPr>
            <p:ph type="body" sz="half" idx="2"/>
          </p:nvPr>
        </p:nvSpPr>
        <p:spPr>
          <a:xfrm>
            <a:off x="0" y="1340768"/>
            <a:ext cx="3465513" cy="4785395"/>
          </a:xfrm>
        </p:spPr>
        <p:txBody>
          <a:bodyPr>
            <a:noAutofit/>
          </a:bodyPr>
          <a:lstStyle/>
          <a:p>
            <a:pPr marL="285750" indent="-285750">
              <a:buFont typeface="Arial" pitchFamily="34" charset="0"/>
              <a:buChar char="•"/>
            </a:pPr>
            <a:r>
              <a:rPr lang="en-US" sz="2400" dirty="0">
                <a:latin typeface="Arial Narrow" pitchFamily="34" charset="0"/>
              </a:rPr>
              <a:t>The subcostal view </a:t>
            </a:r>
            <a:endParaRPr lang="en-US" sz="2400" dirty="0" smtClean="0">
              <a:latin typeface="Arial Narrow" pitchFamily="34" charset="0"/>
            </a:endParaRPr>
          </a:p>
          <a:p>
            <a:pPr marL="285750" indent="-285750">
              <a:buFont typeface="Arial" pitchFamily="34" charset="0"/>
              <a:buChar char="•"/>
            </a:pPr>
            <a:r>
              <a:rPr lang="en-US" sz="2400" dirty="0" smtClean="0">
                <a:latin typeface="Arial Narrow" pitchFamily="34" charset="0"/>
              </a:rPr>
              <a:t> </a:t>
            </a:r>
            <a:r>
              <a:rPr lang="en-US" sz="2400" dirty="0">
                <a:latin typeface="Arial Narrow" pitchFamily="34" charset="0"/>
              </a:rPr>
              <a:t>IVC viewed in its long </a:t>
            </a:r>
            <a:r>
              <a:rPr lang="en-US" sz="2400" dirty="0" smtClean="0">
                <a:latin typeface="Arial Narrow" pitchFamily="34" charset="0"/>
              </a:rPr>
              <a:t>axis.</a:t>
            </a:r>
          </a:p>
          <a:p>
            <a:pPr marL="285750" indent="-285750">
              <a:buFont typeface="Arial" pitchFamily="34" charset="0"/>
              <a:buChar char="•"/>
            </a:pPr>
            <a:r>
              <a:rPr lang="en-US" sz="2400" dirty="0" smtClean="0">
                <a:latin typeface="Arial Narrow" pitchFamily="34" charset="0"/>
              </a:rPr>
              <a:t>The </a:t>
            </a:r>
            <a:r>
              <a:rPr lang="en-US" sz="2400" dirty="0">
                <a:latin typeface="Arial Narrow" pitchFamily="34" charset="0"/>
              </a:rPr>
              <a:t>measurement </a:t>
            </a:r>
            <a:r>
              <a:rPr lang="en-US" sz="2400" dirty="0" smtClean="0">
                <a:latin typeface="Arial Narrow" pitchFamily="34" charset="0"/>
              </a:rPr>
              <a:t> is made </a:t>
            </a:r>
            <a:r>
              <a:rPr lang="en-US" sz="2400" dirty="0">
                <a:latin typeface="Arial Narrow" pitchFamily="34" charset="0"/>
              </a:rPr>
              <a:t>at end-expiration </a:t>
            </a:r>
            <a:endParaRPr lang="en-US" sz="2400" dirty="0" smtClean="0">
              <a:latin typeface="Arial Narrow" pitchFamily="34" charset="0"/>
            </a:endParaRPr>
          </a:p>
          <a:p>
            <a:pPr marL="285750" indent="-285750">
              <a:buFont typeface="Arial" pitchFamily="34" charset="0"/>
              <a:buChar char="•"/>
            </a:pPr>
            <a:r>
              <a:rPr lang="en-US" sz="2400" dirty="0" smtClean="0">
                <a:latin typeface="Arial Narrow" pitchFamily="34" charset="0"/>
              </a:rPr>
              <a:t> - just </a:t>
            </a:r>
            <a:r>
              <a:rPr lang="en-US" sz="2400" dirty="0">
                <a:latin typeface="Arial Narrow" pitchFamily="34" charset="0"/>
              </a:rPr>
              <a:t>proximal to the junction of the hepatic veins that lie approximately 0.5 to 3.0 cm proximal to the </a:t>
            </a:r>
            <a:r>
              <a:rPr lang="en-US" sz="2400" dirty="0" err="1">
                <a:latin typeface="Arial Narrow" pitchFamily="34" charset="0"/>
              </a:rPr>
              <a:t>ostium</a:t>
            </a:r>
            <a:r>
              <a:rPr lang="en-US" sz="2400" dirty="0">
                <a:latin typeface="Arial Narrow" pitchFamily="34" charset="0"/>
              </a:rPr>
              <a:t> of the right atrium</a:t>
            </a:r>
          </a:p>
        </p:txBody>
      </p:sp>
      <p:sp>
        <p:nvSpPr>
          <p:cNvPr id="7" name="TextBox 6"/>
          <p:cNvSpPr txBox="1"/>
          <p:nvPr/>
        </p:nvSpPr>
        <p:spPr>
          <a:xfrm>
            <a:off x="539552" y="5805264"/>
            <a:ext cx="8208912"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In patients </a:t>
            </a:r>
            <a:r>
              <a:rPr lang="en-US" dirty="0" err="1" smtClean="0"/>
              <a:t>ventillated</a:t>
            </a:r>
            <a:r>
              <a:rPr lang="en-US" dirty="0"/>
              <a:t> </a:t>
            </a:r>
            <a:r>
              <a:rPr lang="en-US" dirty="0" smtClean="0"/>
              <a:t>using positive pressure, IVC collapse cannot be used to reliably estimate RA pressure. – CVP must be used</a:t>
            </a:r>
          </a:p>
          <a:p>
            <a:r>
              <a:rPr lang="en-US" dirty="0" smtClean="0"/>
              <a:t>In the same group if IVC&lt;12mm, is suggestive of RAP &lt;10mm Hg</a:t>
            </a:r>
            <a:endParaRPr lang="en-US" dirty="0"/>
          </a:p>
        </p:txBody>
      </p:sp>
    </p:spTree>
    <p:extLst>
      <p:ext uri="{BB962C8B-B14F-4D97-AF65-F5344CB8AC3E}">
        <p14:creationId xmlns:p14="http://schemas.microsoft.com/office/powerpoint/2010/main" val="26824583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IN" dirty="0"/>
              <a:t>PASP = RVSP , in the absence of pulmonary valve or RVOT gradient </a:t>
            </a:r>
          </a:p>
          <a:p>
            <a:endParaRPr lang="en-IN" dirty="0" smtClean="0"/>
          </a:p>
          <a:p>
            <a:r>
              <a:rPr lang="en-IN" dirty="0" err="1" smtClean="0"/>
              <a:t>mPAP</a:t>
            </a:r>
            <a:r>
              <a:rPr lang="en-IN" dirty="0" smtClean="0"/>
              <a:t> </a:t>
            </a:r>
            <a:r>
              <a:rPr lang="en-IN" dirty="0"/>
              <a:t>= 0.61* PASP + 2mm Hg</a:t>
            </a:r>
            <a:r>
              <a:rPr lang="en-IN" baseline="30000" dirty="0"/>
              <a:t>*</a:t>
            </a:r>
            <a:endParaRPr lang="en-IN" dirty="0"/>
          </a:p>
          <a:p>
            <a:endParaRPr lang="en-US" dirty="0"/>
          </a:p>
        </p:txBody>
      </p:sp>
      <p:sp>
        <p:nvSpPr>
          <p:cNvPr id="4" name="TextBox 3"/>
          <p:cNvSpPr txBox="1"/>
          <p:nvPr/>
        </p:nvSpPr>
        <p:spPr>
          <a:xfrm>
            <a:off x="467544" y="6093296"/>
            <a:ext cx="8208912" cy="646331"/>
          </a:xfrm>
          <a:prstGeom prst="rect">
            <a:avLst/>
          </a:prstGeom>
          <a:noFill/>
        </p:spPr>
        <p:txBody>
          <a:bodyPr wrap="square" rtlCol="0">
            <a:spAutoFit/>
          </a:bodyPr>
          <a:lstStyle/>
          <a:p>
            <a:r>
              <a:rPr lang="en-IN" dirty="0" smtClean="0"/>
              <a:t>*</a:t>
            </a:r>
            <a:r>
              <a:rPr lang="en-IN" i="1" dirty="0" smtClean="0"/>
              <a:t> </a:t>
            </a:r>
            <a:r>
              <a:rPr lang="en-IN" i="1" dirty="0" err="1"/>
              <a:t>Chemla</a:t>
            </a:r>
            <a:r>
              <a:rPr lang="en-IN" i="1" dirty="0"/>
              <a:t> </a:t>
            </a:r>
            <a:r>
              <a:rPr lang="en-IN" i="1" dirty="0" smtClean="0"/>
              <a:t>D</a:t>
            </a:r>
            <a:r>
              <a:rPr lang="en-IN" i="1" dirty="0"/>
              <a:t> </a:t>
            </a:r>
            <a:r>
              <a:rPr lang="en-IN" i="1" dirty="0" smtClean="0"/>
              <a:t>et al. </a:t>
            </a:r>
            <a:r>
              <a:rPr lang="en-IN" i="1" dirty="0"/>
              <a:t>New formula for predicting mean pulmonary artery pressure using systolic pulmonary artery pressure*. Chest. </a:t>
            </a:r>
            <a:r>
              <a:rPr lang="en-IN" i="1" dirty="0" smtClean="0"/>
              <a:t>2004</a:t>
            </a:r>
            <a:endParaRPr lang="en-IN" i="1" dirty="0"/>
          </a:p>
        </p:txBody>
      </p:sp>
    </p:spTree>
    <p:extLst>
      <p:ext uri="{BB962C8B-B14F-4D97-AF65-F5344CB8AC3E}">
        <p14:creationId xmlns:p14="http://schemas.microsoft.com/office/powerpoint/2010/main" val="21579525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179512" y="548680"/>
            <a:ext cx="4176464" cy="5865515"/>
          </a:xfrm>
        </p:spPr>
        <p:txBody>
          <a:bodyPr>
            <a:normAutofit fontScale="77500" lnSpcReduction="20000"/>
          </a:bodyPr>
          <a:lstStyle/>
          <a:p>
            <a:r>
              <a:rPr lang="en-IN" dirty="0" smtClean="0"/>
              <a:t>Pitfalls: </a:t>
            </a:r>
          </a:p>
          <a:p>
            <a:pPr marL="514350" indent="-514350">
              <a:buAutoNum type="arabicPeriod"/>
            </a:pPr>
            <a:r>
              <a:rPr lang="en-IN" dirty="0" smtClean="0"/>
              <a:t>Lesser degree of TR in compensated right ventricle – underestimation of PASP</a:t>
            </a:r>
          </a:p>
          <a:p>
            <a:pPr marL="514350" indent="-514350">
              <a:buAutoNum type="arabicPeriod"/>
            </a:pPr>
            <a:endParaRPr lang="en-IN" dirty="0" smtClean="0"/>
          </a:p>
          <a:p>
            <a:pPr marL="514350" indent="-514350">
              <a:buAutoNum type="arabicPeriod"/>
            </a:pPr>
            <a:r>
              <a:rPr lang="en-IN" dirty="0" smtClean="0"/>
              <a:t>Severe TR may equalise the RA, RV pressure, cutting short the TR envelope- underestimation</a:t>
            </a:r>
          </a:p>
          <a:p>
            <a:pPr marL="514350" indent="-514350">
              <a:buAutoNum type="arabicPeriod"/>
            </a:pPr>
            <a:endParaRPr lang="en-IN" dirty="0" smtClean="0"/>
          </a:p>
          <a:p>
            <a:pPr marL="514350" indent="-514350">
              <a:buAutoNum type="arabicPeriod"/>
            </a:pPr>
            <a:r>
              <a:rPr lang="en-IN" dirty="0" smtClean="0"/>
              <a:t>In the presence of PS or RVOT obstruction</a:t>
            </a:r>
          </a:p>
          <a:p>
            <a:pPr marL="514350" indent="-514350">
              <a:buAutoNum type="arabicPeriod"/>
            </a:pPr>
            <a:endParaRPr lang="en-IN" dirty="0" smtClean="0"/>
          </a:p>
          <a:p>
            <a:pPr marL="514350" indent="-514350">
              <a:buAutoNum type="arabicPeriod"/>
            </a:pPr>
            <a:r>
              <a:rPr lang="en-IN" dirty="0" smtClean="0"/>
              <a:t>Poor TR signal </a:t>
            </a:r>
          </a:p>
          <a:p>
            <a:pPr marL="514350" indent="-514350">
              <a:buAutoNum type="arabicPeriod"/>
            </a:pPr>
            <a:endParaRPr lang="en-IN" dirty="0"/>
          </a:p>
        </p:txBody>
      </p:sp>
      <p:pic>
        <p:nvPicPr>
          <p:cNvPr id="4" name="Picture 3" descr="incomplete tr jet.PNG"/>
          <p:cNvPicPr>
            <a:picLocks noChangeAspect="1"/>
          </p:cNvPicPr>
          <p:nvPr/>
        </p:nvPicPr>
        <p:blipFill>
          <a:blip r:embed="rId3" cstate="print"/>
          <a:stretch>
            <a:fillRect/>
          </a:stretch>
        </p:blipFill>
        <p:spPr>
          <a:xfrm>
            <a:off x="4644008" y="0"/>
            <a:ext cx="4499992" cy="3501008"/>
          </a:xfrm>
          <a:prstGeom prst="rect">
            <a:avLst/>
          </a:prstGeom>
        </p:spPr>
      </p:pic>
      <p:pic>
        <p:nvPicPr>
          <p:cNvPr id="5" name="Picture 4" descr="amputated tr jet.PNG"/>
          <p:cNvPicPr>
            <a:picLocks noChangeAspect="1"/>
          </p:cNvPicPr>
          <p:nvPr/>
        </p:nvPicPr>
        <p:blipFill>
          <a:blip r:embed="rId4" cstate="print"/>
          <a:stretch>
            <a:fillRect/>
          </a:stretch>
        </p:blipFill>
        <p:spPr>
          <a:xfrm>
            <a:off x="4644008" y="3501008"/>
            <a:ext cx="4499992" cy="3356992"/>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1621"/>
          <a:stretch/>
        </p:blipFill>
        <p:spPr>
          <a:xfrm>
            <a:off x="406400" y="188640"/>
            <a:ext cx="5028878" cy="3509560"/>
          </a:xfrm>
        </p:spPr>
      </p:pic>
      <p:sp>
        <p:nvSpPr>
          <p:cNvPr id="4" name="Text Placeholder 3"/>
          <p:cNvSpPr>
            <a:spLocks noGrp="1"/>
          </p:cNvSpPr>
          <p:nvPr>
            <p:ph type="body" sz="half" idx="2"/>
          </p:nvPr>
        </p:nvSpPr>
        <p:spPr/>
        <p:txBody>
          <a:bodyP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096" y="1916832"/>
            <a:ext cx="3324689" cy="4020111"/>
          </a:xfrm>
          <a:prstGeom prst="rect">
            <a:avLst/>
          </a:prstGeom>
        </p:spPr>
      </p:pic>
    </p:spTree>
    <p:extLst>
      <p:ext uri="{BB962C8B-B14F-4D97-AF65-F5344CB8AC3E}">
        <p14:creationId xmlns:p14="http://schemas.microsoft.com/office/powerpoint/2010/main" val="41586498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786408" y="3140968"/>
            <a:ext cx="7715200" cy="3600400"/>
          </a:xfrm>
        </p:spPr>
        <p:txBody>
          <a:bodyPr>
            <a:normAutofit fontScale="85000" lnSpcReduction="10000"/>
          </a:bodyPr>
          <a:lstStyle/>
          <a:p>
            <a:r>
              <a:rPr lang="en-IN" dirty="0" smtClean="0"/>
              <a:t>If TR signal is poor, agitated saline may be used </a:t>
            </a:r>
          </a:p>
          <a:p>
            <a:r>
              <a:rPr lang="en-IN" dirty="0" smtClean="0"/>
              <a:t>In case of AF, average of peak velocity of 8 cycles may be used</a:t>
            </a:r>
          </a:p>
          <a:p>
            <a:r>
              <a:rPr lang="en-IN" dirty="0" smtClean="0"/>
              <a:t>Resting physiological range of PASP – </a:t>
            </a:r>
          </a:p>
          <a:p>
            <a:pPr marL="0" indent="0">
              <a:buNone/>
            </a:pPr>
            <a:r>
              <a:rPr lang="en-IN" dirty="0"/>
              <a:t>	</a:t>
            </a:r>
            <a:r>
              <a:rPr lang="en-IN" dirty="0" smtClean="0"/>
              <a:t>a. Age</a:t>
            </a:r>
          </a:p>
          <a:p>
            <a:pPr marL="0" indent="0">
              <a:buNone/>
            </a:pPr>
            <a:r>
              <a:rPr lang="en-IN" dirty="0"/>
              <a:t>	</a:t>
            </a:r>
            <a:r>
              <a:rPr lang="en-IN" dirty="0" smtClean="0"/>
              <a:t>b. BMI</a:t>
            </a:r>
          </a:p>
          <a:p>
            <a:r>
              <a:rPr lang="en-IN" dirty="0" smtClean="0"/>
              <a:t>PASP is a flow dependent variable as the TR velocity increases. </a:t>
            </a:r>
            <a:endParaRPr lang="en-IN"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0"/>
            <a:ext cx="8428197" cy="3152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2. Evaluation of the PR signal</a:t>
            </a:r>
            <a:endParaRPr lang="en-IN" dirty="0"/>
          </a:p>
        </p:txBody>
      </p:sp>
      <p:sp>
        <p:nvSpPr>
          <p:cNvPr id="3" name="Content Placeholder 2"/>
          <p:cNvSpPr>
            <a:spLocks noGrp="1"/>
          </p:cNvSpPr>
          <p:nvPr>
            <p:ph idx="1"/>
          </p:nvPr>
        </p:nvSpPr>
        <p:spPr>
          <a:xfrm>
            <a:off x="323528" y="1196752"/>
            <a:ext cx="8373616" cy="2160240"/>
          </a:xfrm>
        </p:spPr>
        <p:txBody>
          <a:bodyPr/>
          <a:lstStyle/>
          <a:p>
            <a:r>
              <a:rPr lang="en-IN" sz="2800" dirty="0" smtClean="0"/>
              <a:t>PR velocity reflects the pressure gradient between pulmonary artery and right ventricle during diastole.</a:t>
            </a:r>
          </a:p>
          <a:p>
            <a:endParaRPr lang="en-IN" dirty="0"/>
          </a:p>
        </p:txBody>
      </p:sp>
      <p:pic>
        <p:nvPicPr>
          <p:cNvPr id="7170" name="Picture 2" descr="Image result for continuous wave doppler pulmonary regurgitation"/>
          <p:cNvPicPr>
            <a:picLocks noChangeAspect="1" noChangeArrowheads="1"/>
          </p:cNvPicPr>
          <p:nvPr/>
        </p:nvPicPr>
        <p:blipFill>
          <a:blip r:embed="rId3" cstate="print"/>
          <a:srcRect/>
          <a:stretch>
            <a:fillRect/>
          </a:stretch>
        </p:blipFill>
        <p:spPr bwMode="auto">
          <a:xfrm>
            <a:off x="0" y="2276872"/>
            <a:ext cx="9144000" cy="4386436"/>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IN" sz="3200" dirty="0" smtClean="0"/>
              <a:t>Estimation of pulmonary artery diastolic pressure from peak end-diastolic velocity </a:t>
            </a:r>
            <a:endParaRPr lang="en-IN" sz="3200" dirty="0"/>
          </a:p>
        </p:txBody>
      </p:sp>
      <p:sp>
        <p:nvSpPr>
          <p:cNvPr id="3" name="Content Placeholder 2"/>
          <p:cNvSpPr>
            <a:spLocks noGrp="1"/>
          </p:cNvSpPr>
          <p:nvPr>
            <p:ph idx="1"/>
          </p:nvPr>
        </p:nvSpPr>
        <p:spPr/>
        <p:txBody>
          <a:bodyPr/>
          <a:lstStyle/>
          <a:p>
            <a:r>
              <a:rPr lang="en-IN" dirty="0" smtClean="0"/>
              <a:t>PADP = 4 (V</a:t>
            </a:r>
            <a:r>
              <a:rPr lang="en-IN" baseline="-25000" dirty="0" smtClean="0"/>
              <a:t>PR-ED </a:t>
            </a:r>
            <a:r>
              <a:rPr lang="en-IN" dirty="0" smtClean="0"/>
              <a:t>)</a:t>
            </a:r>
            <a:r>
              <a:rPr lang="en-IN" baseline="30000" dirty="0" smtClean="0"/>
              <a:t>2 </a:t>
            </a:r>
            <a:r>
              <a:rPr lang="en-IN" dirty="0" smtClean="0"/>
              <a:t>+ RVEDP</a:t>
            </a:r>
          </a:p>
          <a:p>
            <a:endParaRPr lang="en-IN" dirty="0"/>
          </a:p>
          <a:p>
            <a:r>
              <a:rPr lang="en-IN" dirty="0" smtClean="0"/>
              <a:t>In the absence of tricuspid </a:t>
            </a:r>
            <a:r>
              <a:rPr lang="en-IN" dirty="0" err="1" smtClean="0"/>
              <a:t>stenosis</a:t>
            </a:r>
            <a:r>
              <a:rPr lang="en-IN" dirty="0" smtClean="0"/>
              <a:t>, RVEDP = RAP</a:t>
            </a:r>
          </a:p>
          <a:p>
            <a:endParaRPr lang="en-IN" dirty="0" smtClean="0"/>
          </a:p>
          <a:p>
            <a:r>
              <a:rPr lang="en-IN" dirty="0" smtClean="0"/>
              <a:t>PADP = 4 (V</a:t>
            </a:r>
            <a:r>
              <a:rPr lang="en-IN" baseline="-25000" dirty="0" smtClean="0"/>
              <a:t>PR-ED </a:t>
            </a:r>
            <a:r>
              <a:rPr lang="en-IN" dirty="0" smtClean="0"/>
              <a:t>)</a:t>
            </a:r>
            <a:r>
              <a:rPr lang="en-IN" baseline="30000" dirty="0" smtClean="0"/>
              <a:t>2 </a:t>
            </a:r>
            <a:r>
              <a:rPr lang="en-IN" dirty="0" smtClean="0"/>
              <a:t>+ RAP</a:t>
            </a:r>
            <a:endParaRPr lang="en-IN" dirty="0"/>
          </a:p>
          <a:p>
            <a:endParaRPr lang="en-IN"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Estimation of </a:t>
            </a:r>
            <a:r>
              <a:rPr lang="en-IN" dirty="0" err="1" smtClean="0"/>
              <a:t>mPAP</a:t>
            </a:r>
            <a:r>
              <a:rPr lang="en-IN" dirty="0" smtClean="0"/>
              <a:t> from peak PR velocity</a:t>
            </a:r>
            <a:endParaRPr lang="en-IN" dirty="0"/>
          </a:p>
        </p:txBody>
      </p:sp>
      <p:sp>
        <p:nvSpPr>
          <p:cNvPr id="3" name="Content Placeholder 2"/>
          <p:cNvSpPr>
            <a:spLocks noGrp="1"/>
          </p:cNvSpPr>
          <p:nvPr>
            <p:ph idx="1"/>
          </p:nvPr>
        </p:nvSpPr>
        <p:spPr/>
        <p:txBody>
          <a:bodyPr/>
          <a:lstStyle/>
          <a:p>
            <a:r>
              <a:rPr lang="en-IN" dirty="0" smtClean="0"/>
              <a:t>Peak velocity of PR Doppler signal in early diastole correlates with mean PAP</a:t>
            </a:r>
          </a:p>
          <a:p>
            <a:endParaRPr lang="en-IN" dirty="0"/>
          </a:p>
          <a:p>
            <a:r>
              <a:rPr lang="en-IN" dirty="0" err="1" smtClean="0"/>
              <a:t>mPAP</a:t>
            </a:r>
            <a:r>
              <a:rPr lang="en-IN" dirty="0" smtClean="0"/>
              <a:t> = 4 (V </a:t>
            </a:r>
            <a:r>
              <a:rPr lang="en-IN" baseline="-25000" dirty="0" smtClean="0"/>
              <a:t>early</a:t>
            </a:r>
            <a:r>
              <a:rPr lang="en-IN" dirty="0"/>
              <a:t> </a:t>
            </a:r>
            <a:r>
              <a:rPr lang="en-IN" baseline="-25000" dirty="0" smtClean="0"/>
              <a:t>PR</a:t>
            </a:r>
            <a:r>
              <a:rPr lang="en-IN" dirty="0" smtClean="0"/>
              <a:t> )</a:t>
            </a:r>
            <a:r>
              <a:rPr lang="en-IN" baseline="30000" dirty="0" smtClean="0"/>
              <a:t> 2</a:t>
            </a:r>
            <a:r>
              <a:rPr lang="en-IN" dirty="0" smtClean="0"/>
              <a:t> + RAP</a:t>
            </a:r>
          </a:p>
          <a:p>
            <a:endParaRPr lang="en-IN" dirty="0"/>
          </a:p>
          <a:p>
            <a:r>
              <a:rPr lang="en-IN" dirty="0" smtClean="0"/>
              <a:t>Method has been validated against gold standard </a:t>
            </a:r>
            <a:r>
              <a:rPr lang="en-IN" dirty="0" err="1" smtClean="0"/>
              <a:t>catherisation</a:t>
            </a:r>
            <a:r>
              <a:rPr lang="en-IN" dirty="0" smtClean="0"/>
              <a:t> measurements</a:t>
            </a:r>
            <a:endParaRPr lang="en-IN"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graphicFrame>
        <p:nvGraphicFramePr>
          <p:cNvPr id="4" name="Content Placeholder 3"/>
          <p:cNvGraphicFramePr>
            <a:graphicFrameLocks noGrp="1"/>
          </p:cNvGraphicFramePr>
          <p:nvPr>
            <p:ph idx="1"/>
          </p:nvPr>
        </p:nvGraphicFramePr>
        <p:xfrm>
          <a:off x="457200" y="836714"/>
          <a:ext cx="7787208" cy="4896543"/>
        </p:xfrm>
        <a:graphic>
          <a:graphicData uri="http://schemas.openxmlformats.org/drawingml/2006/table">
            <a:tbl>
              <a:tblPr firstRow="1" bandRow="1">
                <a:tableStyleId>{912C8C85-51F0-491E-9774-3900AFEF0FD7}</a:tableStyleId>
              </a:tblPr>
              <a:tblGrid>
                <a:gridCol w="7787208"/>
              </a:tblGrid>
              <a:tr h="727999">
                <a:tc>
                  <a:txBody>
                    <a:bodyPr/>
                    <a:lstStyle/>
                    <a:p>
                      <a:r>
                        <a:rPr lang="en-IN" dirty="0" smtClean="0"/>
                        <a:t>Clinical</a:t>
                      </a:r>
                      <a:r>
                        <a:rPr lang="en-IN" baseline="0" dirty="0" smtClean="0"/>
                        <a:t> classification of pulmonary hypertension</a:t>
                      </a:r>
                      <a:endParaRPr lang="en-IN" dirty="0"/>
                    </a:p>
                  </a:txBody>
                  <a:tcPr/>
                </a:tc>
              </a:tr>
              <a:tr h="727999">
                <a:tc>
                  <a:txBody>
                    <a:bodyPr/>
                    <a:lstStyle/>
                    <a:p>
                      <a:r>
                        <a:rPr lang="en-IN" dirty="0" smtClean="0"/>
                        <a:t>1. Pulmonary arterial hypertension</a:t>
                      </a:r>
                      <a:endParaRPr lang="en-IN" dirty="0"/>
                    </a:p>
                  </a:txBody>
                  <a:tcPr/>
                </a:tc>
              </a:tr>
              <a:tr h="727999">
                <a:tc>
                  <a:txBody>
                    <a:bodyPr/>
                    <a:lstStyle/>
                    <a:p>
                      <a:r>
                        <a:rPr lang="en-IN" dirty="0" smtClean="0"/>
                        <a:t>2. Pulmonary artery due to left heart disease</a:t>
                      </a:r>
                      <a:endParaRPr lang="en-IN" dirty="0"/>
                    </a:p>
                  </a:txBody>
                  <a:tcPr/>
                </a:tc>
              </a:tr>
              <a:tr h="727999">
                <a:tc>
                  <a:txBody>
                    <a:bodyPr/>
                    <a:lstStyle/>
                    <a:p>
                      <a:r>
                        <a:rPr lang="en-IN" dirty="0" smtClean="0"/>
                        <a:t>3. Pulmonary</a:t>
                      </a:r>
                      <a:r>
                        <a:rPr lang="en-IN" baseline="0" dirty="0" smtClean="0"/>
                        <a:t> hypertension due to lung diseases and/or hypoxia </a:t>
                      </a:r>
                      <a:endParaRPr lang="en-IN" dirty="0"/>
                    </a:p>
                  </a:txBody>
                  <a:tcPr/>
                </a:tc>
              </a:tr>
              <a:tr h="1256548">
                <a:tc>
                  <a:txBody>
                    <a:bodyPr/>
                    <a:lstStyle/>
                    <a:p>
                      <a:r>
                        <a:rPr lang="en-IN" dirty="0" smtClean="0"/>
                        <a:t>4. Chronic </a:t>
                      </a:r>
                      <a:r>
                        <a:rPr lang="en-IN" dirty="0" err="1" smtClean="0"/>
                        <a:t>thromboembolic</a:t>
                      </a:r>
                      <a:r>
                        <a:rPr lang="en-IN" dirty="0" smtClean="0"/>
                        <a:t> pulmonary hypertension and</a:t>
                      </a:r>
                      <a:r>
                        <a:rPr lang="en-IN" baseline="0" dirty="0" smtClean="0"/>
                        <a:t> other pulmonary artery obstructions</a:t>
                      </a:r>
                      <a:endParaRPr lang="en-IN" dirty="0"/>
                    </a:p>
                  </a:txBody>
                  <a:tcPr/>
                </a:tc>
              </a:tr>
              <a:tr h="727999">
                <a:tc>
                  <a:txBody>
                    <a:bodyPr/>
                    <a:lstStyle/>
                    <a:p>
                      <a:r>
                        <a:rPr lang="en-IN" dirty="0" smtClean="0"/>
                        <a:t>5. Pulmonary</a:t>
                      </a:r>
                      <a:r>
                        <a:rPr lang="en-IN" baseline="0" dirty="0" smtClean="0"/>
                        <a:t> hypertension with unclear and /or </a:t>
                      </a:r>
                      <a:r>
                        <a:rPr lang="en-IN" baseline="0" dirty="0" err="1" smtClean="0"/>
                        <a:t>multifactorial</a:t>
                      </a:r>
                      <a:r>
                        <a:rPr lang="en-IN" baseline="0" dirty="0" smtClean="0"/>
                        <a:t> mechanisms</a:t>
                      </a:r>
                      <a:endParaRPr lang="en-IN" dirty="0"/>
                    </a:p>
                  </a:txBody>
                  <a:tcPr/>
                </a:tc>
              </a:tr>
            </a:tbl>
          </a:graphicData>
        </a:graphic>
      </p:graphicFrame>
      <p:graphicFrame>
        <p:nvGraphicFramePr>
          <p:cNvPr id="5" name="Table 4"/>
          <p:cNvGraphicFramePr>
            <a:graphicFrameLocks noGrp="1"/>
          </p:cNvGraphicFramePr>
          <p:nvPr/>
        </p:nvGraphicFramePr>
        <p:xfrm>
          <a:off x="1115616" y="1412776"/>
          <a:ext cx="6096000" cy="3134360"/>
        </p:xfrm>
        <a:graphic>
          <a:graphicData uri="http://schemas.openxmlformats.org/drawingml/2006/table">
            <a:tbl>
              <a:tblPr firstRow="1" bandRow="1">
                <a:tableStyleId>{5C22544A-7EE6-4342-B048-85BDC9FD1C3A}</a:tableStyleId>
              </a:tblPr>
              <a:tblGrid>
                <a:gridCol w="6096000"/>
              </a:tblGrid>
              <a:tr h="370840">
                <a:tc>
                  <a:txBody>
                    <a:bodyPr/>
                    <a:lstStyle/>
                    <a:p>
                      <a:r>
                        <a:rPr lang="en-IN" dirty="0" smtClean="0"/>
                        <a:t>Group 1. PULMONARY ARTERIAL HYPERTENSION</a:t>
                      </a:r>
                      <a:endParaRPr lang="en-IN" dirty="0"/>
                    </a:p>
                  </a:txBody>
                  <a:tcPr/>
                </a:tc>
              </a:tr>
              <a:tr h="370840">
                <a:tc>
                  <a:txBody>
                    <a:bodyPr/>
                    <a:lstStyle/>
                    <a:p>
                      <a:r>
                        <a:rPr lang="en-IN" dirty="0" smtClean="0"/>
                        <a:t>Idiopathic</a:t>
                      </a:r>
                      <a:r>
                        <a:rPr lang="en-IN" baseline="0" dirty="0" smtClean="0"/>
                        <a:t> </a:t>
                      </a:r>
                      <a:endParaRPr lang="en-IN" dirty="0"/>
                    </a:p>
                  </a:txBody>
                  <a:tcPr/>
                </a:tc>
              </a:tr>
              <a:tr h="370840">
                <a:tc>
                  <a:txBody>
                    <a:bodyPr/>
                    <a:lstStyle/>
                    <a:p>
                      <a:r>
                        <a:rPr lang="en-IN" dirty="0" smtClean="0"/>
                        <a:t>Heritable </a:t>
                      </a:r>
                      <a:endParaRPr lang="en-IN" dirty="0"/>
                    </a:p>
                  </a:txBody>
                  <a:tcPr/>
                </a:tc>
              </a:tr>
              <a:tr h="370840">
                <a:tc>
                  <a:txBody>
                    <a:bodyPr/>
                    <a:lstStyle/>
                    <a:p>
                      <a:r>
                        <a:rPr lang="en-IN" dirty="0" smtClean="0"/>
                        <a:t>Drugs and toxins</a:t>
                      </a:r>
                      <a:r>
                        <a:rPr lang="en-IN" baseline="0" dirty="0" smtClean="0"/>
                        <a:t> induced </a:t>
                      </a:r>
                      <a:endParaRPr lang="en-IN" dirty="0"/>
                    </a:p>
                  </a:txBody>
                  <a:tcPr/>
                </a:tc>
              </a:tr>
              <a:tr h="370840">
                <a:tc>
                  <a:txBody>
                    <a:bodyPr/>
                    <a:lstStyle/>
                    <a:p>
                      <a:r>
                        <a:rPr lang="en-IN" dirty="0" smtClean="0"/>
                        <a:t>Associated</a:t>
                      </a:r>
                      <a:r>
                        <a:rPr lang="en-IN" baseline="0" dirty="0" smtClean="0"/>
                        <a:t> with : CTD, HIV, portal hypertension, CHD, </a:t>
                      </a:r>
                      <a:r>
                        <a:rPr lang="en-IN" baseline="0" dirty="0" err="1" smtClean="0"/>
                        <a:t>schistosomiasis</a:t>
                      </a:r>
                      <a:endParaRPr lang="en-IN" dirty="0"/>
                    </a:p>
                  </a:txBody>
                  <a:tcPr/>
                </a:tc>
              </a:tr>
              <a:tr h="370840">
                <a:tc>
                  <a:txBody>
                    <a:bodyPr/>
                    <a:lstStyle/>
                    <a:p>
                      <a:r>
                        <a:rPr lang="en-IN" dirty="0" smtClean="0"/>
                        <a:t>I’ : pulmonary </a:t>
                      </a:r>
                      <a:r>
                        <a:rPr lang="en-IN" dirty="0" err="1" smtClean="0"/>
                        <a:t>veno</a:t>
                      </a:r>
                      <a:r>
                        <a:rPr lang="en-IN" dirty="0" smtClean="0"/>
                        <a:t>-occlusive</a:t>
                      </a:r>
                      <a:r>
                        <a:rPr lang="en-IN" baseline="0" dirty="0" smtClean="0"/>
                        <a:t> disease and/or pulmonary capillary </a:t>
                      </a:r>
                      <a:r>
                        <a:rPr lang="en-IN" baseline="0" dirty="0" err="1" smtClean="0"/>
                        <a:t>hemnagiomatosis</a:t>
                      </a:r>
                      <a:endParaRPr lang="en-IN" dirty="0"/>
                    </a:p>
                  </a:txBody>
                  <a:tcPr/>
                </a:tc>
              </a:tr>
              <a:tr h="370840">
                <a:tc>
                  <a:txBody>
                    <a:bodyPr/>
                    <a:lstStyle/>
                    <a:p>
                      <a:r>
                        <a:rPr lang="en-IN" dirty="0" smtClean="0"/>
                        <a:t>I” : persistent pulmonary</a:t>
                      </a:r>
                      <a:r>
                        <a:rPr lang="en-IN" baseline="0" dirty="0" smtClean="0"/>
                        <a:t> hypertension of the newborn</a:t>
                      </a:r>
                      <a:endParaRPr lang="en-IN" dirty="0"/>
                    </a:p>
                  </a:txBody>
                  <a:tcPr/>
                </a:tc>
              </a:tr>
            </a:tbl>
          </a:graphicData>
        </a:graphic>
      </p:graphicFrame>
      <p:graphicFrame>
        <p:nvGraphicFramePr>
          <p:cNvPr id="6" name="Table 5"/>
          <p:cNvGraphicFramePr>
            <a:graphicFrameLocks noGrp="1"/>
          </p:cNvGraphicFramePr>
          <p:nvPr/>
        </p:nvGraphicFramePr>
        <p:xfrm>
          <a:off x="1187624" y="1484784"/>
          <a:ext cx="6096000" cy="2763520"/>
        </p:xfrm>
        <a:graphic>
          <a:graphicData uri="http://schemas.openxmlformats.org/drawingml/2006/table">
            <a:tbl>
              <a:tblPr firstRow="1" bandRow="1">
                <a:tableStyleId>{5C22544A-7EE6-4342-B048-85BDC9FD1C3A}</a:tableStyleId>
              </a:tblPr>
              <a:tblGrid>
                <a:gridCol w="6096000"/>
              </a:tblGrid>
              <a:tr h="280040">
                <a:tc>
                  <a:txBody>
                    <a:bodyPr/>
                    <a:lstStyle/>
                    <a:p>
                      <a:r>
                        <a:rPr lang="en-IN" dirty="0" smtClean="0"/>
                        <a:t>GROUP 2: PULMONARY HYPERTENSION DUE</a:t>
                      </a:r>
                      <a:r>
                        <a:rPr lang="en-IN" baseline="0" dirty="0" smtClean="0"/>
                        <a:t> TO LEFT HEART DISEASE</a:t>
                      </a:r>
                      <a:endParaRPr lang="en-IN" dirty="0"/>
                    </a:p>
                  </a:txBody>
                  <a:tcPr/>
                </a:tc>
              </a:tr>
              <a:tr h="370840">
                <a:tc>
                  <a:txBody>
                    <a:bodyPr/>
                    <a:lstStyle/>
                    <a:p>
                      <a:r>
                        <a:rPr lang="en-IN" dirty="0" smtClean="0"/>
                        <a:t>1. Left ventricular systolic</a:t>
                      </a:r>
                      <a:r>
                        <a:rPr lang="en-IN" baseline="0" dirty="0" smtClean="0"/>
                        <a:t> dysfunction</a:t>
                      </a:r>
                      <a:endParaRPr lang="en-IN" dirty="0"/>
                    </a:p>
                  </a:txBody>
                  <a:tcPr/>
                </a:tc>
              </a:tr>
              <a:tr h="370840">
                <a:tc>
                  <a:txBody>
                    <a:bodyPr/>
                    <a:lstStyle/>
                    <a:p>
                      <a:r>
                        <a:rPr lang="en-IN" dirty="0" smtClean="0"/>
                        <a:t>2. </a:t>
                      </a:r>
                      <a:r>
                        <a:rPr lang="en-IN" baseline="0" dirty="0" smtClean="0"/>
                        <a:t> Left ventricular diastolic dysfunction </a:t>
                      </a:r>
                      <a:endParaRPr lang="en-IN" dirty="0"/>
                    </a:p>
                  </a:txBody>
                  <a:tcPr/>
                </a:tc>
              </a:tr>
              <a:tr h="370840">
                <a:tc>
                  <a:txBody>
                    <a:bodyPr/>
                    <a:lstStyle/>
                    <a:p>
                      <a:r>
                        <a:rPr lang="en-IN" dirty="0" smtClean="0"/>
                        <a:t>3. </a:t>
                      </a:r>
                      <a:r>
                        <a:rPr lang="en-IN" dirty="0" err="1" smtClean="0"/>
                        <a:t>Valvular</a:t>
                      </a:r>
                      <a:r>
                        <a:rPr lang="en-IN" dirty="0" smtClean="0"/>
                        <a:t> disease</a:t>
                      </a:r>
                      <a:endParaRPr lang="en-IN" dirty="0"/>
                    </a:p>
                  </a:txBody>
                  <a:tcPr/>
                </a:tc>
              </a:tr>
              <a:tr h="370840">
                <a:tc>
                  <a:txBody>
                    <a:bodyPr/>
                    <a:lstStyle/>
                    <a:p>
                      <a:r>
                        <a:rPr lang="en-IN" dirty="0" smtClean="0"/>
                        <a:t>4. congenital/ acquired</a:t>
                      </a:r>
                      <a:r>
                        <a:rPr lang="en-IN" baseline="0" dirty="0" smtClean="0"/>
                        <a:t> left heart inflow/outflow tract obstruction and congenital </a:t>
                      </a:r>
                      <a:r>
                        <a:rPr lang="en-IN" baseline="0" dirty="0" err="1" smtClean="0"/>
                        <a:t>cardiomyopathies</a:t>
                      </a:r>
                      <a:endParaRPr lang="en-IN" dirty="0"/>
                    </a:p>
                  </a:txBody>
                  <a:tcPr/>
                </a:tc>
              </a:tr>
              <a:tr h="370840">
                <a:tc>
                  <a:txBody>
                    <a:bodyPr/>
                    <a:lstStyle/>
                    <a:p>
                      <a:r>
                        <a:rPr lang="en-IN" dirty="0" smtClean="0"/>
                        <a:t>5. congenital/acquired pulmonary</a:t>
                      </a:r>
                      <a:r>
                        <a:rPr lang="en-IN" baseline="0" dirty="0" smtClean="0"/>
                        <a:t> vein </a:t>
                      </a:r>
                      <a:r>
                        <a:rPr lang="en-IN" baseline="0" dirty="0" err="1" smtClean="0"/>
                        <a:t>stensois</a:t>
                      </a:r>
                      <a:endParaRPr lang="en-IN" dirty="0"/>
                    </a:p>
                  </a:txBody>
                  <a:tcPr/>
                </a:tc>
              </a:tr>
            </a:tbl>
          </a:graphicData>
        </a:graphic>
      </p:graphicFrame>
      <p:graphicFrame>
        <p:nvGraphicFramePr>
          <p:cNvPr id="7" name="Table 6"/>
          <p:cNvGraphicFramePr>
            <a:graphicFrameLocks noGrp="1"/>
          </p:cNvGraphicFramePr>
          <p:nvPr/>
        </p:nvGraphicFramePr>
        <p:xfrm>
          <a:off x="1187624" y="1484784"/>
          <a:ext cx="6096000" cy="3865240"/>
        </p:xfrm>
        <a:graphic>
          <a:graphicData uri="http://schemas.openxmlformats.org/drawingml/2006/table">
            <a:tbl>
              <a:tblPr firstRow="1" bandRow="1">
                <a:tableStyleId>{5C22544A-7EE6-4342-B048-85BDC9FD1C3A}</a:tableStyleId>
              </a:tblPr>
              <a:tblGrid>
                <a:gridCol w="6096000"/>
              </a:tblGrid>
              <a:tr h="1000120">
                <a:tc>
                  <a:txBody>
                    <a:bodyPr/>
                    <a:lstStyle/>
                    <a:p>
                      <a:r>
                        <a:rPr lang="en-IN" dirty="0" smtClean="0"/>
                        <a:t>GROUP 3.</a:t>
                      </a:r>
                      <a:r>
                        <a:rPr lang="en-IN" baseline="0" dirty="0" smtClean="0"/>
                        <a:t> PULMONARY HYPERTENSION DUE TO LUNG DISEASES AND/OR HYPOXIA</a:t>
                      </a:r>
                      <a:endParaRPr lang="en-IN" dirty="0"/>
                    </a:p>
                  </a:txBody>
                  <a:tcPr/>
                </a:tc>
              </a:tr>
              <a:tr h="370840">
                <a:tc>
                  <a:txBody>
                    <a:bodyPr/>
                    <a:lstStyle/>
                    <a:p>
                      <a:pPr marL="342900" indent="-342900">
                        <a:buAutoNum type="arabicPeriod"/>
                      </a:pPr>
                      <a:r>
                        <a:rPr lang="en-IN" dirty="0" smtClean="0"/>
                        <a:t>COPD</a:t>
                      </a:r>
                      <a:endParaRPr lang="en-IN" dirty="0"/>
                    </a:p>
                  </a:txBody>
                  <a:tcPr/>
                </a:tc>
              </a:tr>
              <a:tr h="370840">
                <a:tc>
                  <a:txBody>
                    <a:bodyPr/>
                    <a:lstStyle/>
                    <a:p>
                      <a:r>
                        <a:rPr lang="en-IN" dirty="0" smtClean="0"/>
                        <a:t>2. ILD</a:t>
                      </a:r>
                      <a:endParaRPr lang="en-IN" dirty="0"/>
                    </a:p>
                  </a:txBody>
                  <a:tcPr/>
                </a:tc>
              </a:tr>
              <a:tr h="370840">
                <a:tc>
                  <a:txBody>
                    <a:bodyPr/>
                    <a:lstStyle/>
                    <a:p>
                      <a:r>
                        <a:rPr lang="en-IN" dirty="0" smtClean="0"/>
                        <a:t>3. Other pulmonary disease with mixed</a:t>
                      </a:r>
                      <a:r>
                        <a:rPr lang="en-IN" baseline="0" dirty="0" smtClean="0"/>
                        <a:t> restrictive and obstructive pattern</a:t>
                      </a:r>
                      <a:endParaRPr lang="en-IN" dirty="0"/>
                    </a:p>
                  </a:txBody>
                  <a:tcPr/>
                </a:tc>
              </a:tr>
              <a:tr h="370840">
                <a:tc>
                  <a:txBody>
                    <a:bodyPr/>
                    <a:lstStyle/>
                    <a:p>
                      <a:r>
                        <a:rPr lang="en-IN" dirty="0" smtClean="0"/>
                        <a:t>4. sleep- disordered breathing </a:t>
                      </a:r>
                      <a:endParaRPr lang="en-IN" dirty="0"/>
                    </a:p>
                  </a:txBody>
                  <a:tcPr/>
                </a:tc>
              </a:tr>
              <a:tr h="370840">
                <a:tc>
                  <a:txBody>
                    <a:bodyPr/>
                    <a:lstStyle/>
                    <a:p>
                      <a:r>
                        <a:rPr lang="en-IN" dirty="0" smtClean="0"/>
                        <a:t>5. </a:t>
                      </a:r>
                      <a:r>
                        <a:rPr lang="en-IN" dirty="0" err="1" smtClean="0"/>
                        <a:t>Aleveolar</a:t>
                      </a:r>
                      <a:r>
                        <a:rPr lang="en-IN" dirty="0" smtClean="0"/>
                        <a:t> </a:t>
                      </a:r>
                      <a:r>
                        <a:rPr lang="en-IN" dirty="0" err="1" smtClean="0"/>
                        <a:t>hypoventillation</a:t>
                      </a:r>
                      <a:r>
                        <a:rPr lang="en-IN" baseline="0" dirty="0" smtClean="0"/>
                        <a:t> disorder</a:t>
                      </a:r>
                      <a:endParaRPr lang="en-IN" dirty="0"/>
                    </a:p>
                  </a:txBody>
                  <a:tcPr/>
                </a:tc>
              </a:tr>
              <a:tr h="370840">
                <a:tc>
                  <a:txBody>
                    <a:bodyPr/>
                    <a:lstStyle/>
                    <a:p>
                      <a:r>
                        <a:rPr lang="en-IN" dirty="0" smtClean="0"/>
                        <a:t>6. Chronic exposure to high altitude</a:t>
                      </a:r>
                      <a:endParaRPr lang="en-IN" dirty="0"/>
                    </a:p>
                  </a:txBody>
                  <a:tcPr/>
                </a:tc>
              </a:tr>
              <a:tr h="370840">
                <a:tc>
                  <a:txBody>
                    <a:bodyPr/>
                    <a:lstStyle/>
                    <a:p>
                      <a:r>
                        <a:rPr lang="en-IN" dirty="0" smtClean="0"/>
                        <a:t>7. Developmental lung disease</a:t>
                      </a:r>
                      <a:endParaRPr lang="en-IN" dirty="0"/>
                    </a:p>
                  </a:txBody>
                  <a:tcPr/>
                </a:tc>
              </a:tr>
            </a:tbl>
          </a:graphicData>
        </a:graphic>
      </p:graphicFrame>
      <p:graphicFrame>
        <p:nvGraphicFramePr>
          <p:cNvPr id="8" name="Table 7"/>
          <p:cNvGraphicFramePr>
            <a:graphicFrameLocks noGrp="1"/>
          </p:cNvGraphicFramePr>
          <p:nvPr/>
        </p:nvGraphicFramePr>
        <p:xfrm>
          <a:off x="1331640" y="1772816"/>
          <a:ext cx="6096000" cy="2865120"/>
        </p:xfrm>
        <a:graphic>
          <a:graphicData uri="http://schemas.openxmlformats.org/drawingml/2006/table">
            <a:tbl>
              <a:tblPr firstRow="1" bandRow="1">
                <a:tableStyleId>{5C22544A-7EE6-4342-B048-85BDC9FD1C3A}</a:tableStyleId>
              </a:tblPr>
              <a:tblGrid>
                <a:gridCol w="6096000"/>
              </a:tblGrid>
              <a:tr h="370840">
                <a:tc>
                  <a:txBody>
                    <a:bodyPr/>
                    <a:lstStyle/>
                    <a:p>
                      <a:r>
                        <a:rPr lang="en-IN" dirty="0" smtClean="0"/>
                        <a:t>GROUP 4. CTPH</a:t>
                      </a:r>
                      <a:r>
                        <a:rPr lang="en-IN" baseline="0" dirty="0" smtClean="0"/>
                        <a:t> AND OTHER PULMONARY ARTERIAL OBSTRUCTION</a:t>
                      </a:r>
                      <a:endParaRPr lang="en-IN" dirty="0"/>
                    </a:p>
                  </a:txBody>
                  <a:tcPr/>
                </a:tc>
              </a:tr>
              <a:tr h="370840">
                <a:tc>
                  <a:txBody>
                    <a:bodyPr/>
                    <a:lstStyle/>
                    <a:p>
                      <a:pPr marL="342900" indent="-342900">
                        <a:buAutoNum type="arabicPeriod"/>
                      </a:pPr>
                      <a:r>
                        <a:rPr lang="en-IN" dirty="0" smtClean="0"/>
                        <a:t>CTPH</a:t>
                      </a:r>
                      <a:endParaRPr lang="en-IN" dirty="0"/>
                    </a:p>
                  </a:txBody>
                  <a:tcPr/>
                </a:tc>
              </a:tr>
              <a:tr h="370840">
                <a:tc>
                  <a:txBody>
                    <a:bodyPr/>
                    <a:lstStyle/>
                    <a:p>
                      <a:r>
                        <a:rPr lang="en-IN" dirty="0" smtClean="0"/>
                        <a:t>2.</a:t>
                      </a:r>
                      <a:r>
                        <a:rPr lang="en-IN" baseline="0" dirty="0" smtClean="0"/>
                        <a:t> 1 – </a:t>
                      </a:r>
                      <a:r>
                        <a:rPr lang="en-IN" baseline="0" dirty="0" err="1" smtClean="0"/>
                        <a:t>angiosarcoma</a:t>
                      </a:r>
                      <a:endParaRPr lang="en-IN" dirty="0"/>
                    </a:p>
                  </a:txBody>
                  <a:tcPr/>
                </a:tc>
              </a:tr>
              <a:tr h="370840">
                <a:tc>
                  <a:txBody>
                    <a:bodyPr/>
                    <a:lstStyle/>
                    <a:p>
                      <a:r>
                        <a:rPr lang="en-IN" dirty="0" smtClean="0"/>
                        <a:t>2.2 – other intravascular</a:t>
                      </a:r>
                      <a:r>
                        <a:rPr lang="en-IN" baseline="0" dirty="0" smtClean="0"/>
                        <a:t> </a:t>
                      </a:r>
                      <a:r>
                        <a:rPr lang="en-IN" baseline="0" dirty="0" err="1" smtClean="0"/>
                        <a:t>tumors</a:t>
                      </a:r>
                      <a:endParaRPr lang="en-IN" dirty="0"/>
                    </a:p>
                  </a:txBody>
                  <a:tcPr/>
                </a:tc>
              </a:tr>
              <a:tr h="370840">
                <a:tc>
                  <a:txBody>
                    <a:bodyPr/>
                    <a:lstStyle/>
                    <a:p>
                      <a:r>
                        <a:rPr lang="en-IN" dirty="0" smtClean="0"/>
                        <a:t>2.3 – </a:t>
                      </a:r>
                      <a:r>
                        <a:rPr lang="en-IN" dirty="0" err="1" smtClean="0"/>
                        <a:t>arteritis</a:t>
                      </a:r>
                      <a:endParaRPr lang="en-IN" dirty="0"/>
                    </a:p>
                  </a:txBody>
                  <a:tcPr/>
                </a:tc>
              </a:tr>
              <a:tr h="370840">
                <a:tc>
                  <a:txBody>
                    <a:bodyPr/>
                    <a:lstStyle/>
                    <a:p>
                      <a:r>
                        <a:rPr lang="en-IN" dirty="0" smtClean="0"/>
                        <a:t>2.4 – congenital pulmonary artery </a:t>
                      </a:r>
                      <a:r>
                        <a:rPr lang="en-IN" dirty="0" err="1" smtClean="0"/>
                        <a:t>stenosis</a:t>
                      </a:r>
                      <a:endParaRPr lang="en-IN" dirty="0"/>
                    </a:p>
                  </a:txBody>
                  <a:tcPr/>
                </a:tc>
              </a:tr>
              <a:tr h="370840">
                <a:tc>
                  <a:txBody>
                    <a:bodyPr/>
                    <a:lstStyle/>
                    <a:p>
                      <a:r>
                        <a:rPr lang="en-IN" dirty="0" smtClean="0"/>
                        <a:t>2.5 –</a:t>
                      </a:r>
                      <a:r>
                        <a:rPr lang="en-IN" baseline="0" dirty="0" smtClean="0"/>
                        <a:t> parasite (</a:t>
                      </a:r>
                      <a:r>
                        <a:rPr lang="en-IN" baseline="0" dirty="0" err="1" smtClean="0"/>
                        <a:t>hydatiodsis</a:t>
                      </a:r>
                      <a:r>
                        <a:rPr lang="en-IN" baseline="0" dirty="0" smtClean="0"/>
                        <a:t>)</a:t>
                      </a:r>
                      <a:endParaRPr lang="en-IN" dirty="0"/>
                    </a:p>
                  </a:txBody>
                  <a:tcPr/>
                </a:tc>
              </a:tr>
            </a:tbl>
          </a:graphicData>
        </a:graphic>
      </p:graphicFrame>
      <p:graphicFrame>
        <p:nvGraphicFramePr>
          <p:cNvPr id="9" name="Table 8"/>
          <p:cNvGraphicFramePr>
            <a:graphicFrameLocks noGrp="1"/>
          </p:cNvGraphicFramePr>
          <p:nvPr/>
        </p:nvGraphicFramePr>
        <p:xfrm>
          <a:off x="1331640" y="1916832"/>
          <a:ext cx="6096000" cy="3421504"/>
        </p:xfrm>
        <a:graphic>
          <a:graphicData uri="http://schemas.openxmlformats.org/drawingml/2006/table">
            <a:tbl>
              <a:tblPr firstRow="1" bandRow="1">
                <a:tableStyleId>{5C22544A-7EE6-4342-B048-85BDC9FD1C3A}</a:tableStyleId>
              </a:tblPr>
              <a:tblGrid>
                <a:gridCol w="6096000"/>
              </a:tblGrid>
              <a:tr h="856104">
                <a:tc>
                  <a:txBody>
                    <a:bodyPr/>
                    <a:lstStyle/>
                    <a:p>
                      <a:r>
                        <a:rPr lang="en-IN" dirty="0" smtClean="0"/>
                        <a:t>GROUP 5. PH</a:t>
                      </a:r>
                      <a:r>
                        <a:rPr lang="en-IN" baseline="0" dirty="0" smtClean="0"/>
                        <a:t> WITH UNCLEAR AND/OR MULTIFACTORIAL MECHANISM</a:t>
                      </a:r>
                      <a:endParaRPr lang="en-IN" dirty="0"/>
                    </a:p>
                  </a:txBody>
                  <a:tcPr/>
                </a:tc>
              </a:tr>
              <a:tr h="370840">
                <a:tc>
                  <a:txBody>
                    <a:bodyPr/>
                    <a:lstStyle/>
                    <a:p>
                      <a:r>
                        <a:rPr lang="en-IN" dirty="0" smtClean="0"/>
                        <a:t>1. </a:t>
                      </a:r>
                      <a:r>
                        <a:rPr lang="en-IN" dirty="0" err="1" smtClean="0"/>
                        <a:t>Hematological</a:t>
                      </a:r>
                      <a:r>
                        <a:rPr lang="en-IN" dirty="0" smtClean="0"/>
                        <a:t> disorders- </a:t>
                      </a:r>
                      <a:r>
                        <a:rPr lang="en-IN" dirty="0" err="1" smtClean="0"/>
                        <a:t>hemolytic</a:t>
                      </a:r>
                      <a:r>
                        <a:rPr lang="en-IN" dirty="0" smtClean="0"/>
                        <a:t> </a:t>
                      </a:r>
                      <a:r>
                        <a:rPr lang="en-IN" dirty="0" err="1" smtClean="0"/>
                        <a:t>anemia</a:t>
                      </a:r>
                      <a:r>
                        <a:rPr lang="en-IN" dirty="0" smtClean="0"/>
                        <a:t>, MPD, </a:t>
                      </a:r>
                      <a:r>
                        <a:rPr lang="en-IN" dirty="0" err="1" smtClean="0"/>
                        <a:t>splenectomy</a:t>
                      </a:r>
                      <a:endParaRPr lang="en-IN" dirty="0"/>
                    </a:p>
                  </a:txBody>
                  <a:tcPr/>
                </a:tc>
              </a:tr>
              <a:tr h="370840">
                <a:tc>
                  <a:txBody>
                    <a:bodyPr/>
                    <a:lstStyle/>
                    <a:p>
                      <a:r>
                        <a:rPr lang="en-IN" dirty="0" smtClean="0"/>
                        <a:t>2. Systemic disorders:</a:t>
                      </a:r>
                      <a:r>
                        <a:rPr lang="en-IN" baseline="0" dirty="0" smtClean="0"/>
                        <a:t> </a:t>
                      </a:r>
                      <a:r>
                        <a:rPr lang="en-IN" baseline="0" dirty="0" err="1" smtClean="0"/>
                        <a:t>sarcoidosis</a:t>
                      </a:r>
                      <a:r>
                        <a:rPr lang="en-IN" baseline="0" dirty="0" smtClean="0"/>
                        <a:t>, pulmonary </a:t>
                      </a:r>
                      <a:r>
                        <a:rPr lang="en-IN" baseline="0" dirty="0" err="1" smtClean="0"/>
                        <a:t>histiocytosis</a:t>
                      </a:r>
                      <a:r>
                        <a:rPr lang="en-IN" baseline="0" dirty="0" smtClean="0"/>
                        <a:t>, </a:t>
                      </a:r>
                      <a:r>
                        <a:rPr lang="en-IN" baseline="0" dirty="0" err="1" smtClean="0"/>
                        <a:t>lymphangioleiomyomatosis</a:t>
                      </a:r>
                      <a:r>
                        <a:rPr lang="en-IN" baseline="0" dirty="0" smtClean="0"/>
                        <a:t>, neurofibromatosis</a:t>
                      </a:r>
                      <a:endParaRPr lang="en-IN" dirty="0"/>
                    </a:p>
                  </a:txBody>
                  <a:tcPr/>
                </a:tc>
              </a:tr>
              <a:tr h="370840">
                <a:tc>
                  <a:txBody>
                    <a:bodyPr/>
                    <a:lstStyle/>
                    <a:p>
                      <a:r>
                        <a:rPr lang="en-IN" dirty="0" smtClean="0"/>
                        <a:t>3. Metabolic disorders: GSD, </a:t>
                      </a:r>
                      <a:r>
                        <a:rPr lang="en-IN" dirty="0" err="1" smtClean="0"/>
                        <a:t>Gaucher</a:t>
                      </a:r>
                      <a:r>
                        <a:rPr lang="en-IN" dirty="0" smtClean="0"/>
                        <a:t> disease, thyroid disorders</a:t>
                      </a:r>
                      <a:endParaRPr lang="en-IN" dirty="0"/>
                    </a:p>
                  </a:txBody>
                  <a:tcPr/>
                </a:tc>
              </a:tr>
              <a:tr h="370840">
                <a:tc>
                  <a:txBody>
                    <a:bodyPr/>
                    <a:lstStyle/>
                    <a:p>
                      <a:r>
                        <a:rPr lang="en-IN" dirty="0" smtClean="0"/>
                        <a:t>4. other: pulmonary </a:t>
                      </a:r>
                      <a:r>
                        <a:rPr lang="en-IN" dirty="0" err="1" smtClean="0"/>
                        <a:t>tumoral</a:t>
                      </a:r>
                      <a:r>
                        <a:rPr lang="en-IN" baseline="0" dirty="0" smtClean="0"/>
                        <a:t> thrombotic </a:t>
                      </a:r>
                      <a:r>
                        <a:rPr lang="en-IN" baseline="0" dirty="0" err="1" smtClean="0"/>
                        <a:t>microangiopathy</a:t>
                      </a:r>
                      <a:r>
                        <a:rPr lang="en-IN" baseline="0" dirty="0" smtClean="0"/>
                        <a:t>, </a:t>
                      </a:r>
                      <a:r>
                        <a:rPr lang="en-IN" baseline="0" dirty="0" err="1" smtClean="0"/>
                        <a:t>fibrosing</a:t>
                      </a:r>
                      <a:r>
                        <a:rPr lang="en-IN" baseline="0" dirty="0" smtClean="0"/>
                        <a:t> </a:t>
                      </a:r>
                      <a:r>
                        <a:rPr lang="en-IN" baseline="0" dirty="0" err="1" smtClean="0"/>
                        <a:t>mediastinitis</a:t>
                      </a:r>
                      <a:r>
                        <a:rPr lang="en-IN" baseline="0" dirty="0" smtClean="0"/>
                        <a:t>, chronic renal failure, segmental pulmonary hypertension</a:t>
                      </a:r>
                      <a:endParaRPr lang="en-IN"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nodeType="clickEffect">
                                  <p:stCondLst>
                                    <p:cond delay="0"/>
                                  </p:stCondLst>
                                  <p:childTnLst>
                                    <p:animEffect transition="out" filter="checkerboard(across)">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par>
                          <p:cTn id="13" fill="hold">
                            <p:stCondLst>
                              <p:cond delay="500"/>
                            </p:stCondLst>
                            <p:childTnLst>
                              <p:par>
                                <p:cTn id="14" presetID="5" presetClass="entr" presetSubtype="1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heckerboard(across)">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heckerboard(across)">
                                      <p:cBhvr>
                                        <p:cTn id="21" dur="500"/>
                                        <p:tgtEl>
                                          <p:spTgt spid="7"/>
                                        </p:tgtEl>
                                      </p:cBhvr>
                                    </p:animEffect>
                                  </p:childTnLst>
                                </p:cTn>
                              </p:par>
                            </p:childTnLst>
                          </p:cTn>
                        </p:par>
                        <p:par>
                          <p:cTn id="22" fill="hold">
                            <p:stCondLst>
                              <p:cond delay="500"/>
                            </p:stCondLst>
                            <p:childTnLst>
                              <p:par>
                                <p:cTn id="23" presetID="5" presetClass="exit" presetSubtype="10" fill="hold" nodeType="afterEffect">
                                  <p:stCondLst>
                                    <p:cond delay="0"/>
                                  </p:stCondLst>
                                  <p:childTnLst>
                                    <p:animEffect transition="out" filter="checkerboard(across)">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5" presetClass="exit" presetSubtype="10" fill="hold" nodeType="clickEffect">
                                  <p:stCondLst>
                                    <p:cond delay="0"/>
                                  </p:stCondLst>
                                  <p:childTnLst>
                                    <p:animEffect transition="out" filter="checkerboard(across)">
                                      <p:cBhvr>
                                        <p:cTn id="29" dur="500"/>
                                        <p:tgtEl>
                                          <p:spTgt spid="7"/>
                                        </p:tgtEl>
                                      </p:cBhvr>
                                    </p:animEffect>
                                    <p:set>
                                      <p:cBhvr>
                                        <p:cTn id="30" dur="1" fill="hold">
                                          <p:stCondLst>
                                            <p:cond delay="499"/>
                                          </p:stCondLst>
                                        </p:cTn>
                                        <p:tgtEl>
                                          <p:spTgt spid="7"/>
                                        </p:tgtEl>
                                        <p:attrNameLst>
                                          <p:attrName>style.visibility</p:attrName>
                                        </p:attrNameLst>
                                      </p:cBhvr>
                                      <p:to>
                                        <p:strVal val="hidden"/>
                                      </p:to>
                                    </p:set>
                                  </p:childTnLst>
                                </p:cTn>
                              </p:par>
                            </p:childTnLst>
                          </p:cTn>
                        </p:par>
                        <p:par>
                          <p:cTn id="31" fill="hold">
                            <p:stCondLst>
                              <p:cond delay="500"/>
                            </p:stCondLst>
                            <p:childTnLst>
                              <p:par>
                                <p:cTn id="32" presetID="5" presetClass="entr" presetSubtype="1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checkerboard(across)">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xit" presetSubtype="10" fill="hold" nodeType="clickEffect">
                                  <p:stCondLst>
                                    <p:cond delay="0"/>
                                  </p:stCondLst>
                                  <p:childTnLst>
                                    <p:animEffect transition="out" filter="checkerboard(across)">
                                      <p:cBhvr>
                                        <p:cTn id="38" dur="500"/>
                                        <p:tgtEl>
                                          <p:spTgt spid="8"/>
                                        </p:tgtEl>
                                      </p:cBhvr>
                                    </p:animEffect>
                                    <p:set>
                                      <p:cBhvr>
                                        <p:cTn id="39" dur="1" fill="hold">
                                          <p:stCondLst>
                                            <p:cond delay="499"/>
                                          </p:stCondLst>
                                        </p:cTn>
                                        <p:tgtEl>
                                          <p:spTgt spid="8"/>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checkerboard(across)">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err="1" smtClean="0"/>
              <a:t>mPAP</a:t>
            </a:r>
            <a:r>
              <a:rPr lang="en-IN" dirty="0" smtClean="0"/>
              <a:t>  can also be measured from systolic and diastolic pulmonary artery pressure</a:t>
            </a:r>
          </a:p>
          <a:p>
            <a:r>
              <a:rPr lang="en-IN" dirty="0" err="1" smtClean="0"/>
              <a:t>mPAP</a:t>
            </a:r>
            <a:r>
              <a:rPr lang="en-IN" dirty="0" smtClean="0"/>
              <a:t> = 2/3 (PADP) + 1/3 (PASP)</a:t>
            </a:r>
          </a:p>
          <a:p>
            <a:endParaRPr lang="en-IN" dirty="0"/>
          </a:p>
          <a:p>
            <a:pPr>
              <a:buNone/>
            </a:pPr>
            <a:r>
              <a:rPr lang="en-IN" dirty="0" smtClean="0"/>
              <a:t> 			  </a:t>
            </a:r>
          </a:p>
        </p:txBody>
      </p:sp>
      <p:sp>
        <p:nvSpPr>
          <p:cNvPr id="4" name="Down Arrow 3"/>
          <p:cNvSpPr/>
          <p:nvPr/>
        </p:nvSpPr>
        <p:spPr>
          <a:xfrm>
            <a:off x="3203848" y="3356992"/>
            <a:ext cx="216024"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p:cNvSpPr txBox="1"/>
          <p:nvPr/>
        </p:nvSpPr>
        <p:spPr>
          <a:xfrm>
            <a:off x="2483768" y="4077072"/>
            <a:ext cx="1800200" cy="1569660"/>
          </a:xfrm>
          <a:prstGeom prst="rect">
            <a:avLst/>
          </a:prstGeom>
          <a:noFill/>
        </p:spPr>
        <p:txBody>
          <a:bodyPr wrap="square" rtlCol="0">
            <a:spAutoFit/>
          </a:bodyPr>
          <a:lstStyle/>
          <a:p>
            <a:r>
              <a:rPr lang="en-IN" sz="2400" dirty="0" smtClean="0"/>
              <a:t>Measured from end diastolic PR velocity</a:t>
            </a:r>
            <a:endParaRPr lang="en-IN" sz="2400" dirty="0"/>
          </a:p>
        </p:txBody>
      </p:sp>
      <p:sp>
        <p:nvSpPr>
          <p:cNvPr id="6" name="Down Arrow 5"/>
          <p:cNvSpPr/>
          <p:nvPr/>
        </p:nvSpPr>
        <p:spPr>
          <a:xfrm>
            <a:off x="5652120" y="3212976"/>
            <a:ext cx="216024"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p:cNvSpPr txBox="1"/>
          <p:nvPr/>
        </p:nvSpPr>
        <p:spPr>
          <a:xfrm>
            <a:off x="5148064" y="4077072"/>
            <a:ext cx="2376264" cy="830997"/>
          </a:xfrm>
          <a:prstGeom prst="rect">
            <a:avLst/>
          </a:prstGeom>
          <a:noFill/>
        </p:spPr>
        <p:txBody>
          <a:bodyPr wrap="square" rtlCol="0">
            <a:spAutoFit/>
          </a:bodyPr>
          <a:lstStyle/>
          <a:p>
            <a:r>
              <a:rPr lang="en-IN" sz="2400" dirty="0" smtClean="0"/>
              <a:t>From TR peak velocity</a:t>
            </a:r>
            <a:endParaRPr lang="en-IN" sz="24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692696"/>
            <a:ext cx="8229600" cy="5433467"/>
          </a:xfrm>
        </p:spPr>
        <p:txBody>
          <a:bodyPr>
            <a:normAutofit fontScale="85000" lnSpcReduction="10000"/>
          </a:bodyPr>
          <a:lstStyle/>
          <a:p>
            <a:r>
              <a:rPr lang="en-IN" dirty="0" smtClean="0"/>
              <a:t>Pitfalls :</a:t>
            </a:r>
          </a:p>
          <a:p>
            <a:endParaRPr lang="en-IN" dirty="0" smtClean="0"/>
          </a:p>
          <a:p>
            <a:pPr>
              <a:buFontTx/>
              <a:buChar char="-"/>
            </a:pPr>
            <a:r>
              <a:rPr lang="en-IN" dirty="0" smtClean="0"/>
              <a:t>Severe PR – rapid </a:t>
            </a:r>
            <a:r>
              <a:rPr lang="en-IN" dirty="0" err="1" smtClean="0"/>
              <a:t>decelaration</a:t>
            </a:r>
            <a:r>
              <a:rPr lang="en-IN" dirty="0" smtClean="0"/>
              <a:t> slope – PR end velocity may underestimate the PADP </a:t>
            </a:r>
          </a:p>
          <a:p>
            <a:pPr>
              <a:buFontTx/>
              <a:buChar char="-"/>
            </a:pPr>
            <a:endParaRPr lang="en-IN" dirty="0" smtClean="0"/>
          </a:p>
          <a:p>
            <a:pPr>
              <a:buFontTx/>
              <a:buChar char="-"/>
            </a:pPr>
            <a:r>
              <a:rPr lang="en-IN" dirty="0" smtClean="0"/>
              <a:t>PR may be unreliable in the presence of constrictive or restrictive physiology.</a:t>
            </a:r>
          </a:p>
          <a:p>
            <a:pPr>
              <a:buFontTx/>
              <a:buChar char="-"/>
            </a:pPr>
            <a:endParaRPr lang="en-IN" dirty="0" smtClean="0"/>
          </a:p>
          <a:p>
            <a:pPr>
              <a:buFontTx/>
              <a:buChar char="-"/>
            </a:pPr>
            <a:r>
              <a:rPr lang="en-IN" dirty="0" smtClean="0"/>
              <a:t>In constrictive physiology – dissociation of </a:t>
            </a:r>
            <a:r>
              <a:rPr lang="en-IN" dirty="0" err="1" smtClean="0"/>
              <a:t>intracardiac</a:t>
            </a:r>
            <a:r>
              <a:rPr lang="en-IN" dirty="0" smtClean="0"/>
              <a:t> and </a:t>
            </a:r>
            <a:r>
              <a:rPr lang="en-IN" dirty="0" err="1" smtClean="0"/>
              <a:t>intrathoracic</a:t>
            </a:r>
            <a:r>
              <a:rPr lang="en-IN" dirty="0" smtClean="0"/>
              <a:t> </a:t>
            </a:r>
            <a:r>
              <a:rPr lang="en-IN" dirty="0" smtClean="0"/>
              <a:t>pressure – early </a:t>
            </a:r>
            <a:r>
              <a:rPr lang="en-IN" dirty="0" err="1" smtClean="0"/>
              <a:t>equilisation</a:t>
            </a:r>
            <a:r>
              <a:rPr lang="en-IN" dirty="0" smtClean="0"/>
              <a:t> of RV and PA pressure- shorter and steeper PR signal</a:t>
            </a:r>
          </a:p>
          <a:p>
            <a:pPr>
              <a:buNone/>
            </a:pPr>
            <a:r>
              <a:rPr lang="en-IN" dirty="0"/>
              <a:t>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3. Mean PAP from RVOT acceleration time</a:t>
            </a:r>
            <a:endParaRPr lang="en-IN" dirty="0"/>
          </a:p>
        </p:txBody>
      </p:sp>
      <p:sp>
        <p:nvSpPr>
          <p:cNvPr id="3" name="Content Placeholder 2"/>
          <p:cNvSpPr>
            <a:spLocks noGrp="1"/>
          </p:cNvSpPr>
          <p:nvPr>
            <p:ph idx="1"/>
          </p:nvPr>
        </p:nvSpPr>
        <p:spPr/>
        <p:txBody>
          <a:bodyPr/>
          <a:lstStyle/>
          <a:p>
            <a:r>
              <a:rPr lang="en-IN" dirty="0" smtClean="0"/>
              <a:t>RVOT acceleration time is the time interval between the onset of flow to the peak systolic flow.</a:t>
            </a:r>
          </a:p>
          <a:p>
            <a:pPr>
              <a:buNone/>
            </a:pPr>
            <a:endParaRPr lang="en-IN" dirty="0"/>
          </a:p>
          <a:p>
            <a:r>
              <a:rPr lang="en-IN" dirty="0" smtClean="0"/>
              <a:t>As the PA pressure increase, resistance to blood flow from RV into PA increase, resulting in shortening of the RVOT acceleration time. </a:t>
            </a:r>
            <a:endParaRPr lang="en-IN"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34818" name="Picture 2" descr="Image result for rvot acceleration time"/>
          <p:cNvPicPr>
            <a:picLocks noChangeAspect="1" noChangeArrowheads="1"/>
          </p:cNvPicPr>
          <p:nvPr/>
        </p:nvPicPr>
        <p:blipFill>
          <a:blip r:embed="rId2" cstate="print"/>
          <a:srcRect/>
          <a:stretch>
            <a:fillRect/>
          </a:stretch>
        </p:blipFill>
        <p:spPr bwMode="auto">
          <a:xfrm>
            <a:off x="0" y="836712"/>
            <a:ext cx="8820472" cy="4250036"/>
          </a:xfrm>
          <a:prstGeom prst="rect">
            <a:avLst/>
          </a:prstGeom>
          <a:noFill/>
        </p:spPr>
      </p:pic>
      <p:sp>
        <p:nvSpPr>
          <p:cNvPr id="5" name="TextBox 4"/>
          <p:cNvSpPr txBox="1"/>
          <p:nvPr/>
        </p:nvSpPr>
        <p:spPr>
          <a:xfrm>
            <a:off x="0" y="260648"/>
            <a:ext cx="8820472" cy="369332"/>
          </a:xfrm>
          <a:prstGeom prst="rect">
            <a:avLst/>
          </a:prstGeom>
          <a:noFill/>
        </p:spPr>
        <p:txBody>
          <a:bodyPr wrap="square" rtlCol="0">
            <a:spAutoFit/>
          </a:bodyPr>
          <a:lstStyle/>
          <a:p>
            <a:r>
              <a:rPr lang="en-IN" dirty="0" smtClean="0"/>
              <a:t>RVOT acceleration time measurement; rapid rise and mid-systolic notching s/o elevated PAP</a:t>
            </a:r>
            <a:endParaRPr lang="en-IN" dirty="0"/>
          </a:p>
        </p:txBody>
      </p:sp>
      <p:sp>
        <p:nvSpPr>
          <p:cNvPr id="6" name="TextBox 5"/>
          <p:cNvSpPr txBox="1"/>
          <p:nvPr/>
        </p:nvSpPr>
        <p:spPr>
          <a:xfrm>
            <a:off x="179512" y="5301208"/>
            <a:ext cx="8280920" cy="1015663"/>
          </a:xfrm>
          <a:prstGeom prst="rect">
            <a:avLst/>
          </a:prstGeom>
          <a:noFill/>
        </p:spPr>
        <p:txBody>
          <a:bodyPr wrap="square" rtlCol="0">
            <a:spAutoFit/>
          </a:bodyPr>
          <a:lstStyle/>
          <a:p>
            <a:r>
              <a:rPr lang="en-IN" sz="2000" dirty="0" smtClean="0"/>
              <a:t>Normal PW of RVOT – dome shaped </a:t>
            </a:r>
          </a:p>
          <a:p>
            <a:r>
              <a:rPr lang="en-IN" sz="2000" dirty="0" smtClean="0"/>
              <a:t>Pulmonary hypertension- rapid rise to peak  shorter acceleration time; </a:t>
            </a:r>
            <a:endParaRPr lang="en-IN" sz="2000" dirty="0" smtClean="0"/>
          </a:p>
          <a:p>
            <a:r>
              <a:rPr lang="en-IN" sz="2000" b="1" dirty="0" smtClean="0">
                <a:solidFill>
                  <a:srgbClr val="FF0000"/>
                </a:solidFill>
              </a:rPr>
              <a:t>mid-systolic </a:t>
            </a:r>
            <a:r>
              <a:rPr lang="en-IN" sz="2000" b="1" dirty="0" smtClean="0">
                <a:solidFill>
                  <a:srgbClr val="FF0000"/>
                </a:solidFill>
              </a:rPr>
              <a:t>notching</a:t>
            </a:r>
            <a:endParaRPr lang="en-IN" sz="2000" b="1" dirty="0">
              <a:solidFill>
                <a:srgbClr val="FF00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Method:</a:t>
            </a:r>
          </a:p>
          <a:p>
            <a:pPr>
              <a:buNone/>
            </a:pPr>
            <a:r>
              <a:rPr lang="en-IN" dirty="0" smtClean="0"/>
              <a:t>- PW </a:t>
            </a:r>
            <a:r>
              <a:rPr lang="en-IN" dirty="0" err="1" smtClean="0"/>
              <a:t>doppler</a:t>
            </a:r>
            <a:r>
              <a:rPr lang="en-IN" dirty="0" smtClean="0"/>
              <a:t> obtained at end expiration</a:t>
            </a:r>
          </a:p>
          <a:p>
            <a:pPr>
              <a:buNone/>
            </a:pPr>
            <a:r>
              <a:rPr lang="en-IN" dirty="0" smtClean="0"/>
              <a:t>- Just proximal to pulmonary valve</a:t>
            </a:r>
          </a:p>
          <a:p>
            <a:pPr>
              <a:buFontTx/>
              <a:buChar char="-"/>
            </a:pPr>
            <a:r>
              <a:rPr lang="en-IN" dirty="0" err="1" smtClean="0"/>
              <a:t>Parasternal</a:t>
            </a:r>
            <a:r>
              <a:rPr lang="en-IN" dirty="0" smtClean="0"/>
              <a:t> short axis view</a:t>
            </a:r>
          </a:p>
          <a:p>
            <a:pPr>
              <a:buFontTx/>
              <a:buChar char="-"/>
            </a:pPr>
            <a:r>
              <a:rPr lang="en-IN" dirty="0" smtClean="0"/>
              <a:t>Maximum sweep speed to increase accuracy</a:t>
            </a:r>
          </a:p>
          <a:p>
            <a:endParaRPr lang="en-IN"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404664"/>
            <a:ext cx="8229600" cy="5721499"/>
          </a:xfrm>
        </p:spPr>
        <p:txBody>
          <a:bodyPr/>
          <a:lstStyle/>
          <a:p>
            <a:pPr>
              <a:buNone/>
            </a:pPr>
            <a:r>
              <a:rPr lang="en-IN" dirty="0" smtClean="0"/>
              <a:t>Three regression equation has been described to calculate </a:t>
            </a:r>
            <a:r>
              <a:rPr lang="en-IN" dirty="0" err="1"/>
              <a:t>m</a:t>
            </a:r>
            <a:r>
              <a:rPr lang="en-IN" dirty="0" err="1" smtClean="0"/>
              <a:t>PAP</a:t>
            </a:r>
            <a:endParaRPr lang="en-IN" dirty="0" smtClean="0"/>
          </a:p>
          <a:p>
            <a:pPr>
              <a:buNone/>
            </a:pPr>
            <a:r>
              <a:rPr lang="en-IN" dirty="0" smtClean="0"/>
              <a:t>Method </a:t>
            </a:r>
            <a:r>
              <a:rPr lang="en-IN" dirty="0" smtClean="0"/>
              <a:t>described by Mahan et al</a:t>
            </a:r>
          </a:p>
          <a:p>
            <a:pPr marL="514350" indent="-514350">
              <a:buNone/>
            </a:pPr>
            <a:endParaRPr lang="en-IN" dirty="0"/>
          </a:p>
          <a:p>
            <a:pPr marL="514350" indent="-514350">
              <a:buNone/>
            </a:pPr>
            <a:r>
              <a:rPr lang="en-IN" dirty="0" smtClean="0"/>
              <a:t>Sample volume placed in RVOT</a:t>
            </a:r>
          </a:p>
          <a:p>
            <a:pPr marL="514350" indent="-514350">
              <a:buNone/>
            </a:pPr>
            <a:r>
              <a:rPr lang="en-IN" dirty="0" smtClean="0"/>
              <a:t>RVOT </a:t>
            </a:r>
            <a:r>
              <a:rPr lang="en-IN" baseline="-25000" dirty="0" smtClean="0"/>
              <a:t>AT</a:t>
            </a:r>
            <a:r>
              <a:rPr lang="en-IN" dirty="0" smtClean="0"/>
              <a:t> was found to have a linear relation with </a:t>
            </a:r>
            <a:r>
              <a:rPr lang="en-IN" dirty="0" err="1" smtClean="0"/>
              <a:t>mPAP</a:t>
            </a:r>
            <a:r>
              <a:rPr lang="en-IN" dirty="0" smtClean="0"/>
              <a:t>. </a:t>
            </a:r>
          </a:p>
          <a:p>
            <a:pPr marL="514350" indent="-514350">
              <a:buNone/>
            </a:pPr>
            <a:r>
              <a:rPr lang="en-IN" dirty="0" err="1" smtClean="0"/>
              <a:t>mPAP</a:t>
            </a:r>
            <a:r>
              <a:rPr lang="en-IN" dirty="0" smtClean="0"/>
              <a:t> = 79-(0.45* RVOT </a:t>
            </a:r>
            <a:r>
              <a:rPr lang="en-IN" baseline="-25000" dirty="0" smtClean="0"/>
              <a:t>AT</a:t>
            </a:r>
            <a:r>
              <a:rPr lang="en-IN" dirty="0" smtClean="0"/>
              <a:t>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Method by </a:t>
            </a:r>
            <a:r>
              <a:rPr lang="en-IN" dirty="0" err="1" smtClean="0"/>
              <a:t>Kitabatake</a:t>
            </a:r>
            <a:r>
              <a:rPr lang="en-IN" dirty="0" smtClean="0"/>
              <a:t> et al (1983)</a:t>
            </a:r>
          </a:p>
          <a:p>
            <a:pPr>
              <a:buNone/>
            </a:pPr>
            <a:endParaRPr lang="en-IN" dirty="0"/>
          </a:p>
          <a:p>
            <a:pPr>
              <a:buNone/>
            </a:pPr>
            <a:r>
              <a:rPr lang="en-IN" dirty="0" smtClean="0"/>
              <a:t>Sample volume in RVOT</a:t>
            </a:r>
          </a:p>
          <a:p>
            <a:pPr>
              <a:buNone/>
            </a:pPr>
            <a:r>
              <a:rPr lang="en-IN" dirty="0" smtClean="0"/>
              <a:t>RVOT </a:t>
            </a:r>
            <a:r>
              <a:rPr lang="en-IN" baseline="-25000" dirty="0" smtClean="0"/>
              <a:t>AT </a:t>
            </a:r>
            <a:r>
              <a:rPr lang="en-IN" dirty="0" smtClean="0"/>
              <a:t>was </a:t>
            </a:r>
            <a:r>
              <a:rPr lang="en-IN" dirty="0" smtClean="0"/>
              <a:t>found </a:t>
            </a:r>
            <a:r>
              <a:rPr lang="en-IN" dirty="0" smtClean="0"/>
              <a:t>to have curvilinear </a:t>
            </a:r>
            <a:r>
              <a:rPr lang="en-IN" dirty="0" smtClean="0"/>
              <a:t>relation </a:t>
            </a:r>
            <a:r>
              <a:rPr lang="en-IN" dirty="0" smtClean="0"/>
              <a:t>with MPAP</a:t>
            </a:r>
          </a:p>
          <a:p>
            <a:pPr>
              <a:buNone/>
            </a:pPr>
            <a:endParaRPr lang="en-IN" dirty="0"/>
          </a:p>
          <a:p>
            <a:pPr>
              <a:buNone/>
            </a:pPr>
            <a:r>
              <a:rPr lang="en-IN" dirty="0" smtClean="0"/>
              <a:t>MPAP= 90- (0.62* RVOT </a:t>
            </a:r>
            <a:r>
              <a:rPr lang="en-IN" baseline="-25000" dirty="0" smtClean="0"/>
              <a:t>AT</a:t>
            </a:r>
            <a:r>
              <a:rPr lang="en-IN" dirty="0" smtClean="0"/>
              <a:t> )</a:t>
            </a:r>
          </a:p>
          <a:p>
            <a:pPr>
              <a:buNone/>
            </a:pPr>
            <a:endParaRPr lang="en-IN"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Method by </a:t>
            </a:r>
            <a:r>
              <a:rPr lang="en-IN" dirty="0" err="1" smtClean="0"/>
              <a:t>Debastani</a:t>
            </a:r>
            <a:r>
              <a:rPr lang="en-IN" dirty="0" smtClean="0"/>
              <a:t> et al</a:t>
            </a:r>
          </a:p>
          <a:p>
            <a:endParaRPr lang="en-IN" dirty="0"/>
          </a:p>
          <a:p>
            <a:r>
              <a:rPr lang="en-IN" dirty="0" smtClean="0"/>
              <a:t>Sample volume placed in the proximal MPA</a:t>
            </a:r>
          </a:p>
          <a:p>
            <a:r>
              <a:rPr lang="en-IN" dirty="0" smtClean="0"/>
              <a:t>This regression equation is used when the RVOT </a:t>
            </a:r>
            <a:r>
              <a:rPr lang="en-IN" baseline="-25000" dirty="0" smtClean="0"/>
              <a:t>AT</a:t>
            </a:r>
            <a:r>
              <a:rPr lang="en-IN" dirty="0" smtClean="0"/>
              <a:t> was ≤ 120ms</a:t>
            </a:r>
          </a:p>
          <a:p>
            <a:endParaRPr lang="en-IN" dirty="0"/>
          </a:p>
          <a:p>
            <a:pPr>
              <a:buNone/>
            </a:pPr>
            <a:r>
              <a:rPr lang="en-IN" dirty="0" smtClean="0"/>
              <a:t>Log</a:t>
            </a:r>
            <a:r>
              <a:rPr lang="en-IN" baseline="-25000" dirty="0" smtClean="0"/>
              <a:t>10</a:t>
            </a:r>
            <a:r>
              <a:rPr lang="en-IN" dirty="0" smtClean="0"/>
              <a:t> MPAP = 0.0068(RVOT </a:t>
            </a:r>
            <a:r>
              <a:rPr lang="en-IN" baseline="-25000" dirty="0" smtClean="0"/>
              <a:t>AT</a:t>
            </a:r>
            <a:r>
              <a:rPr lang="en-IN" dirty="0" smtClean="0"/>
              <a:t> )+2.1</a:t>
            </a:r>
            <a:endParaRPr lang="en-IN"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buNone/>
            </a:pPr>
            <a:r>
              <a:rPr lang="en-IN" dirty="0" smtClean="0"/>
              <a:t>Interpretation: RVOT </a:t>
            </a:r>
            <a:r>
              <a:rPr lang="en-IN" baseline="-25000" dirty="0" smtClean="0"/>
              <a:t>AT</a:t>
            </a:r>
            <a:r>
              <a:rPr lang="en-IN" dirty="0" smtClean="0"/>
              <a:t> :</a:t>
            </a:r>
          </a:p>
          <a:p>
            <a:pPr>
              <a:buNone/>
            </a:pPr>
            <a:endParaRPr lang="en-IN" dirty="0"/>
          </a:p>
          <a:p>
            <a:pPr>
              <a:buNone/>
            </a:pPr>
            <a:endParaRPr lang="en-IN" dirty="0" smtClean="0"/>
          </a:p>
        </p:txBody>
      </p:sp>
      <p:sp>
        <p:nvSpPr>
          <p:cNvPr id="4" name="TextBox 3"/>
          <p:cNvSpPr txBox="1"/>
          <p:nvPr/>
        </p:nvSpPr>
        <p:spPr>
          <a:xfrm>
            <a:off x="2051720" y="2420888"/>
            <a:ext cx="4032448" cy="1231106"/>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IN" sz="2800" dirty="0" smtClean="0"/>
              <a:t>Value  &gt;130 ms  - normal</a:t>
            </a:r>
          </a:p>
          <a:p>
            <a:r>
              <a:rPr lang="en-IN" sz="2800" dirty="0" smtClean="0"/>
              <a:t>value  &lt; 100ms –  PH</a:t>
            </a:r>
          </a:p>
          <a:p>
            <a:endParaRPr lang="en-IN" dirty="0"/>
          </a:p>
        </p:txBody>
      </p:sp>
      <p:sp>
        <p:nvSpPr>
          <p:cNvPr id="5" name="TextBox 4"/>
          <p:cNvSpPr txBox="1"/>
          <p:nvPr/>
        </p:nvSpPr>
        <p:spPr>
          <a:xfrm>
            <a:off x="971600" y="4005064"/>
            <a:ext cx="7920880" cy="1298377"/>
          </a:xfrm>
          <a:prstGeom prst="ellipse">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IN" dirty="0" smtClean="0"/>
              <a:t>MPAP = 90-(0.62 * RVOT </a:t>
            </a:r>
            <a:r>
              <a:rPr lang="en-IN" baseline="-25000" dirty="0" smtClean="0"/>
              <a:t>AT</a:t>
            </a:r>
            <a:r>
              <a:rPr lang="en-IN" dirty="0" smtClean="0"/>
              <a:t> ), when RVOT </a:t>
            </a:r>
            <a:r>
              <a:rPr lang="en-IN" baseline="-25000" dirty="0" smtClean="0"/>
              <a:t>AT</a:t>
            </a:r>
            <a:r>
              <a:rPr lang="en-IN" dirty="0" smtClean="0"/>
              <a:t>  &lt; 120ms</a:t>
            </a:r>
          </a:p>
          <a:p>
            <a:endParaRPr lang="en-IN" dirty="0"/>
          </a:p>
          <a:p>
            <a:r>
              <a:rPr lang="en-IN" dirty="0" smtClean="0"/>
              <a:t>MPAP = 79- (0.45* RVOT </a:t>
            </a:r>
            <a:r>
              <a:rPr lang="en-IN" baseline="-25000" dirty="0" smtClean="0"/>
              <a:t>AT</a:t>
            </a:r>
            <a:r>
              <a:rPr lang="en-IN" dirty="0" smtClean="0"/>
              <a:t> ), when RVOT </a:t>
            </a:r>
            <a:r>
              <a:rPr lang="en-IN" baseline="-25000" dirty="0" smtClean="0"/>
              <a:t>AT</a:t>
            </a:r>
            <a:r>
              <a:rPr lang="en-IN" dirty="0" smtClean="0"/>
              <a:t>  &gt;120ms</a:t>
            </a:r>
            <a:endParaRPr lang="en-IN"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640" y="1340768"/>
            <a:ext cx="6525536" cy="3934374"/>
          </a:xfrm>
        </p:spPr>
      </p:pic>
    </p:spTree>
    <p:extLst>
      <p:ext uri="{BB962C8B-B14F-4D97-AF65-F5344CB8AC3E}">
        <p14:creationId xmlns:p14="http://schemas.microsoft.com/office/powerpoint/2010/main" val="2080842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EVALUATION</a:t>
            </a:r>
            <a:endParaRPr lang="en-IN" dirty="0"/>
          </a:p>
        </p:txBody>
      </p:sp>
      <p:sp>
        <p:nvSpPr>
          <p:cNvPr id="3" name="Content Placeholder 2"/>
          <p:cNvSpPr>
            <a:spLocks noGrp="1"/>
          </p:cNvSpPr>
          <p:nvPr>
            <p:ph idx="1"/>
          </p:nvPr>
        </p:nvSpPr>
        <p:spPr/>
        <p:txBody>
          <a:bodyPr/>
          <a:lstStyle/>
          <a:p>
            <a:r>
              <a:rPr lang="en-IN" dirty="0" smtClean="0"/>
              <a:t>Clinical features and examination</a:t>
            </a:r>
          </a:p>
          <a:p>
            <a:r>
              <a:rPr lang="en-IN" dirty="0" smtClean="0"/>
              <a:t>ECG, CXR, ABG, PFT</a:t>
            </a:r>
          </a:p>
          <a:p>
            <a:r>
              <a:rPr lang="en-IN" dirty="0" smtClean="0"/>
              <a:t>Non- invasive imaging – </a:t>
            </a:r>
          </a:p>
          <a:p>
            <a:pPr>
              <a:buNone/>
            </a:pPr>
            <a:r>
              <a:rPr lang="en-IN" dirty="0" smtClean="0"/>
              <a:t>Most important screening tool - TTE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404664"/>
            <a:ext cx="4330824" cy="6453336"/>
          </a:xfrm>
        </p:spPr>
        <p:txBody>
          <a:bodyPr>
            <a:normAutofit fontScale="92500"/>
          </a:bodyPr>
          <a:lstStyle/>
          <a:p>
            <a:r>
              <a:rPr lang="en-IN" dirty="0" smtClean="0"/>
              <a:t>Pitfall:</a:t>
            </a:r>
          </a:p>
          <a:p>
            <a:pPr marL="0" indent="0">
              <a:buNone/>
            </a:pPr>
            <a:r>
              <a:rPr lang="en-IN" dirty="0" smtClean="0"/>
              <a:t>1. heart rate &lt;60, &gt;100  may affec</a:t>
            </a:r>
            <a:r>
              <a:rPr lang="en-IN" dirty="0" smtClean="0"/>
              <a:t>t the accuracy</a:t>
            </a:r>
            <a:endParaRPr lang="en-IN" dirty="0"/>
          </a:p>
          <a:p>
            <a:pPr>
              <a:buNone/>
            </a:pPr>
            <a:r>
              <a:rPr lang="en-IN" dirty="0" smtClean="0"/>
              <a:t>2. Measurement </a:t>
            </a:r>
            <a:r>
              <a:rPr lang="en-IN" dirty="0" smtClean="0"/>
              <a:t>of acceleration time might be wrong, with the slope of PW </a:t>
            </a:r>
            <a:r>
              <a:rPr lang="en-IN" dirty="0" err="1" smtClean="0"/>
              <a:t>doppler</a:t>
            </a:r>
            <a:r>
              <a:rPr lang="en-IN" dirty="0" smtClean="0"/>
              <a:t> being measured than the acceleration time</a:t>
            </a:r>
          </a:p>
          <a:p>
            <a:pPr>
              <a:buNone/>
            </a:pPr>
            <a:endParaRPr lang="en-IN" dirty="0"/>
          </a:p>
          <a:p>
            <a:pPr>
              <a:buNone/>
            </a:pPr>
            <a:r>
              <a:rPr lang="en-IN" dirty="0" smtClean="0"/>
              <a:t>* Start from the peak of the envelope and measure time to onset </a:t>
            </a:r>
            <a:endParaRPr lang="en-IN" dirty="0"/>
          </a:p>
        </p:txBody>
      </p:sp>
      <p:pic>
        <p:nvPicPr>
          <p:cNvPr id="4" name="Picture 2" descr="Image result for rvot acceleration time"/>
          <p:cNvPicPr>
            <a:picLocks noChangeAspect="1" noChangeArrowheads="1"/>
          </p:cNvPicPr>
          <p:nvPr/>
        </p:nvPicPr>
        <p:blipFill>
          <a:blip r:embed="rId2" cstate="print"/>
          <a:srcRect r="48982"/>
          <a:stretch>
            <a:fillRect/>
          </a:stretch>
        </p:blipFill>
        <p:spPr bwMode="auto">
          <a:xfrm>
            <a:off x="4644008" y="1412776"/>
            <a:ext cx="4499992" cy="4250036"/>
          </a:xfrm>
          <a:prstGeom prst="rect">
            <a:avLst/>
          </a:prstGeom>
          <a:noFill/>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9470" y="5788609"/>
            <a:ext cx="4468629" cy="1188730"/>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4. </a:t>
            </a:r>
            <a:r>
              <a:rPr lang="en-IN" dirty="0" err="1" smtClean="0"/>
              <a:t>mPAP</a:t>
            </a:r>
            <a:r>
              <a:rPr lang="en-IN" dirty="0" smtClean="0"/>
              <a:t> from TR-</a:t>
            </a:r>
            <a:r>
              <a:rPr lang="en-IN" dirty="0" err="1" smtClean="0"/>
              <a:t>VTi</a:t>
            </a:r>
            <a:endParaRPr lang="en-IN" dirty="0"/>
          </a:p>
        </p:txBody>
      </p:sp>
      <p:sp>
        <p:nvSpPr>
          <p:cNvPr id="3" name="Content Placeholder 2"/>
          <p:cNvSpPr>
            <a:spLocks noGrp="1"/>
          </p:cNvSpPr>
          <p:nvPr>
            <p:ph idx="1"/>
          </p:nvPr>
        </p:nvSpPr>
        <p:spPr>
          <a:xfrm>
            <a:off x="251520" y="1700808"/>
            <a:ext cx="3672408" cy="4896544"/>
          </a:xfrm>
        </p:spPr>
        <p:txBody>
          <a:bodyPr>
            <a:normAutofit/>
          </a:bodyPr>
          <a:lstStyle/>
          <a:p>
            <a:r>
              <a:rPr lang="en-IN" dirty="0" smtClean="0"/>
              <a:t>CW </a:t>
            </a:r>
            <a:r>
              <a:rPr lang="en-IN" dirty="0" err="1" smtClean="0"/>
              <a:t>doppler</a:t>
            </a:r>
            <a:r>
              <a:rPr lang="en-IN" dirty="0" smtClean="0"/>
              <a:t> of TR jet is traced</a:t>
            </a:r>
          </a:p>
          <a:p>
            <a:r>
              <a:rPr lang="en-IN" dirty="0" smtClean="0"/>
              <a:t>Mean pressure gradient is measured from TR VTI</a:t>
            </a:r>
          </a:p>
          <a:p>
            <a:endParaRPr lang="en-IN" dirty="0"/>
          </a:p>
          <a:p>
            <a:r>
              <a:rPr lang="en-IN" dirty="0" err="1"/>
              <a:t>m</a:t>
            </a:r>
            <a:r>
              <a:rPr lang="en-IN" dirty="0" err="1" smtClean="0"/>
              <a:t>PAP</a:t>
            </a:r>
            <a:r>
              <a:rPr lang="en-IN" dirty="0" smtClean="0"/>
              <a:t> </a:t>
            </a:r>
            <a:r>
              <a:rPr lang="en-IN" dirty="0" smtClean="0"/>
              <a:t>= </a:t>
            </a:r>
            <a:r>
              <a:rPr lang="en-IN" dirty="0" err="1" smtClean="0"/>
              <a:t>Mean∆P</a:t>
            </a:r>
            <a:r>
              <a:rPr lang="en-IN" dirty="0" smtClean="0"/>
              <a:t> + RAP</a:t>
            </a:r>
            <a:endParaRPr lang="en-IN" dirty="0"/>
          </a:p>
        </p:txBody>
      </p:sp>
      <p:pic>
        <p:nvPicPr>
          <p:cNvPr id="41986" name="Picture 2"/>
          <p:cNvPicPr>
            <a:picLocks noChangeAspect="1" noChangeArrowheads="1"/>
          </p:cNvPicPr>
          <p:nvPr/>
        </p:nvPicPr>
        <p:blipFill>
          <a:blip r:embed="rId2" cstate="print"/>
          <a:srcRect r="9716" b="9039"/>
          <a:stretch>
            <a:fillRect/>
          </a:stretch>
        </p:blipFill>
        <p:spPr bwMode="auto">
          <a:xfrm>
            <a:off x="3851920" y="1124744"/>
            <a:ext cx="5976664" cy="40720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Right ventricular </a:t>
            </a:r>
            <a:r>
              <a:rPr lang="en-IN" dirty="0" err="1" smtClean="0"/>
              <a:t>isovolumic</a:t>
            </a:r>
            <a:r>
              <a:rPr lang="en-IN" dirty="0" smtClean="0"/>
              <a:t> relaxation time (</a:t>
            </a:r>
            <a:r>
              <a:rPr lang="en-IN" baseline="-25000" dirty="0" err="1" smtClean="0"/>
              <a:t>r</a:t>
            </a:r>
            <a:r>
              <a:rPr lang="en-IN" dirty="0" err="1" smtClean="0"/>
              <a:t>IVRT</a:t>
            </a:r>
            <a:r>
              <a:rPr lang="en-IN" dirty="0" smtClean="0"/>
              <a:t>)</a:t>
            </a:r>
            <a:endParaRPr lang="en-IN" dirty="0"/>
          </a:p>
        </p:txBody>
      </p:sp>
      <p:sp>
        <p:nvSpPr>
          <p:cNvPr id="3" name="Content Placeholder 2"/>
          <p:cNvSpPr>
            <a:spLocks noGrp="1"/>
          </p:cNvSpPr>
          <p:nvPr>
            <p:ph idx="1"/>
          </p:nvPr>
        </p:nvSpPr>
        <p:spPr>
          <a:xfrm>
            <a:off x="457200" y="1600201"/>
            <a:ext cx="8229600" cy="1540768"/>
          </a:xfrm>
        </p:spPr>
        <p:txBody>
          <a:bodyPr>
            <a:normAutofit fontScale="77500" lnSpcReduction="20000"/>
          </a:bodyPr>
          <a:lstStyle/>
          <a:p>
            <a:r>
              <a:rPr lang="en-IN" dirty="0" smtClean="0"/>
              <a:t>TDI deployed at lateral tricuspid annulus</a:t>
            </a:r>
          </a:p>
          <a:p>
            <a:r>
              <a:rPr lang="en-IN" dirty="0" smtClean="0"/>
              <a:t>PW </a:t>
            </a:r>
            <a:r>
              <a:rPr lang="en-IN" dirty="0" err="1" smtClean="0"/>
              <a:t>doppler</a:t>
            </a:r>
            <a:r>
              <a:rPr lang="en-IN" dirty="0" smtClean="0"/>
              <a:t> with a 6mm sample window obtained</a:t>
            </a:r>
          </a:p>
          <a:p>
            <a:r>
              <a:rPr lang="en-IN" baseline="-25000" dirty="0" err="1" smtClean="0"/>
              <a:t>r</a:t>
            </a:r>
            <a:r>
              <a:rPr lang="en-IN" dirty="0" err="1" smtClean="0"/>
              <a:t>IVRT</a:t>
            </a:r>
            <a:r>
              <a:rPr lang="en-IN" dirty="0" smtClean="0"/>
              <a:t> – measured from the offset of S’ wave to onset of E’ wave</a:t>
            </a:r>
          </a:p>
          <a:p>
            <a:endParaRPr lang="en-IN" dirty="0"/>
          </a:p>
        </p:txBody>
      </p:sp>
      <p:pic>
        <p:nvPicPr>
          <p:cNvPr id="4" name="Picture 3" descr="ivrt.PNG"/>
          <p:cNvPicPr>
            <a:picLocks noChangeAspect="1"/>
          </p:cNvPicPr>
          <p:nvPr/>
        </p:nvPicPr>
        <p:blipFill>
          <a:blip r:embed="rId3" cstate="print"/>
          <a:stretch>
            <a:fillRect/>
          </a:stretch>
        </p:blipFill>
        <p:spPr>
          <a:xfrm>
            <a:off x="1187624" y="2996952"/>
            <a:ext cx="7380312" cy="4124901"/>
          </a:xfrm>
          <a:prstGeom prst="rect">
            <a:avLst/>
          </a:prstGeom>
        </p:spPr>
      </p:pic>
      <p:sp>
        <p:nvSpPr>
          <p:cNvPr id="5" name="Left Arrow 4"/>
          <p:cNvSpPr/>
          <p:nvPr/>
        </p:nvSpPr>
        <p:spPr>
          <a:xfrm>
            <a:off x="5220072" y="4293096"/>
            <a:ext cx="432048" cy="576064"/>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7" name="Straight Connector 6"/>
          <p:cNvCxnSpPr/>
          <p:nvPr/>
        </p:nvCxnSpPr>
        <p:spPr>
          <a:xfrm>
            <a:off x="5076056" y="4581128"/>
            <a:ext cx="0" cy="1728192"/>
          </a:xfrm>
          <a:prstGeom prst="line">
            <a:avLst/>
          </a:prstGeom>
        </p:spPr>
        <p:style>
          <a:lnRef idx="1">
            <a:schemeClr val="accent6"/>
          </a:lnRef>
          <a:fillRef idx="0">
            <a:schemeClr val="accent6"/>
          </a:fillRef>
          <a:effectRef idx="0">
            <a:schemeClr val="accent6"/>
          </a:effectRef>
          <a:fontRef idx="minor">
            <a:schemeClr val="tx1"/>
          </a:fontRef>
        </p:style>
      </p:cxnSp>
      <p:cxnSp>
        <p:nvCxnSpPr>
          <p:cNvPr id="11" name="Straight Connector 10"/>
          <p:cNvCxnSpPr/>
          <p:nvPr/>
        </p:nvCxnSpPr>
        <p:spPr>
          <a:xfrm>
            <a:off x="5220072" y="4653136"/>
            <a:ext cx="0" cy="1656184"/>
          </a:xfrm>
          <a:prstGeom prst="line">
            <a:avLst/>
          </a:prstGeom>
        </p:spPr>
        <p:style>
          <a:lnRef idx="1">
            <a:schemeClr val="accent6"/>
          </a:lnRef>
          <a:fillRef idx="0">
            <a:schemeClr val="accent6"/>
          </a:fillRef>
          <a:effectRef idx="0">
            <a:schemeClr val="accent6"/>
          </a:effectRef>
          <a:fontRef idx="minor">
            <a:schemeClr val="tx1"/>
          </a:fontRef>
        </p:style>
      </p:cxn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5" name="Content Placeholder 4"/>
          <p:cNvSpPr>
            <a:spLocks noGrp="1"/>
          </p:cNvSpPr>
          <p:nvPr>
            <p:ph idx="1"/>
          </p:nvPr>
        </p:nvSpPr>
        <p:spPr>
          <a:xfrm>
            <a:off x="457200" y="476672"/>
            <a:ext cx="8229600" cy="5649491"/>
          </a:xfrm>
        </p:spPr>
        <p:txBody>
          <a:bodyPr>
            <a:normAutofit lnSpcReduction="10000"/>
          </a:bodyPr>
          <a:lstStyle/>
          <a:p>
            <a:r>
              <a:rPr lang="en-IN" baseline="-25000" dirty="0" err="1" smtClean="0"/>
              <a:t>r</a:t>
            </a:r>
            <a:r>
              <a:rPr lang="en-IN" dirty="0" err="1" smtClean="0"/>
              <a:t>IVRT</a:t>
            </a:r>
            <a:r>
              <a:rPr lang="en-IN" dirty="0" smtClean="0"/>
              <a:t> &gt; 75 ms – reliably predicts pulmonary hypertension</a:t>
            </a:r>
          </a:p>
          <a:p>
            <a:r>
              <a:rPr lang="en-IN" baseline="-25000" dirty="0" err="1" smtClean="0"/>
              <a:t>r</a:t>
            </a:r>
            <a:r>
              <a:rPr lang="en-IN" dirty="0" err="1" smtClean="0"/>
              <a:t>IVRT</a:t>
            </a:r>
            <a:r>
              <a:rPr lang="en-IN" dirty="0" smtClean="0"/>
              <a:t>  &lt;40 ms – high negative predictive value for PH</a:t>
            </a:r>
          </a:p>
          <a:p>
            <a:endParaRPr lang="en-IN" dirty="0"/>
          </a:p>
          <a:p>
            <a:r>
              <a:rPr lang="en-IN" dirty="0" smtClean="0"/>
              <a:t>Pitfalls: co-axial TDI may not be possible; incident angle should be less than 15˚</a:t>
            </a:r>
          </a:p>
          <a:p>
            <a:pPr lvl="3"/>
            <a:r>
              <a:rPr lang="en-IN" sz="3200" dirty="0" smtClean="0"/>
              <a:t>unreliable in HCM, RBBB and RV dysfunction</a:t>
            </a:r>
          </a:p>
          <a:p>
            <a:pPr lvl="3"/>
            <a:r>
              <a:rPr lang="en-IN" sz="3200" dirty="0" smtClean="0"/>
              <a:t>When heart rate is too high, </a:t>
            </a:r>
            <a:r>
              <a:rPr lang="en-IN" sz="3200" dirty="0" smtClean="0"/>
              <a:t>corrected </a:t>
            </a:r>
            <a:r>
              <a:rPr lang="en-IN" sz="3200" baseline="-25000" dirty="0" err="1" smtClean="0"/>
              <a:t>r</a:t>
            </a:r>
            <a:r>
              <a:rPr lang="en-IN" sz="3200" dirty="0" err="1" smtClean="0"/>
              <a:t>IVRT</a:t>
            </a:r>
            <a:r>
              <a:rPr lang="en-IN" sz="3200" dirty="0" smtClean="0"/>
              <a:t>  is used</a:t>
            </a:r>
            <a:endParaRPr lang="en-IN" sz="32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140968"/>
            <a:ext cx="8229600" cy="1143000"/>
          </a:xfrm>
        </p:spPr>
        <p:txBody>
          <a:bodyPr/>
          <a:lstStyle/>
          <a:p>
            <a:r>
              <a:rPr lang="en-IN" dirty="0" smtClean="0"/>
              <a:t>IV. RV FUNCTION assessment</a:t>
            </a:r>
            <a:endParaRPr lang="en-IN" dirty="0"/>
          </a:p>
        </p:txBody>
      </p:sp>
      <p:sp>
        <p:nvSpPr>
          <p:cNvPr id="3" name="Content Placeholder 2"/>
          <p:cNvSpPr>
            <a:spLocks noGrp="1"/>
          </p:cNvSpPr>
          <p:nvPr>
            <p:ph idx="1"/>
          </p:nvPr>
        </p:nvSpPr>
        <p:spPr/>
        <p:txBody>
          <a:bodyPr/>
          <a:lstStyle/>
          <a:p>
            <a:endParaRPr lang="en-IN"/>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3284984"/>
            <a:ext cx="8229600" cy="3456384"/>
          </a:xfrm>
        </p:spPr>
        <p:txBody>
          <a:bodyPr>
            <a:normAutofit fontScale="85000" lnSpcReduction="10000"/>
          </a:bodyPr>
          <a:lstStyle/>
          <a:p>
            <a:r>
              <a:rPr lang="en-IN" b="1" i="1" dirty="0" smtClean="0">
                <a:latin typeface="Arial Narrow" pitchFamily="34" charset="0"/>
              </a:rPr>
              <a:t>RV fractional area change</a:t>
            </a:r>
            <a:r>
              <a:rPr lang="en-IN" dirty="0" smtClean="0">
                <a:latin typeface="Arial Narrow" pitchFamily="34" charset="0"/>
              </a:rPr>
              <a:t>: </a:t>
            </a:r>
            <a:endParaRPr lang="en-IN" dirty="0" smtClean="0">
              <a:latin typeface="Arial Narrow" pitchFamily="34" charset="0"/>
            </a:endParaRPr>
          </a:p>
          <a:p>
            <a:pPr marL="0" indent="0">
              <a:buNone/>
            </a:pPr>
            <a:endParaRPr lang="en-IN" dirty="0" smtClean="0">
              <a:latin typeface="Arial Narrow" pitchFamily="34" charset="0"/>
            </a:endParaRPr>
          </a:p>
          <a:p>
            <a:pPr>
              <a:buNone/>
            </a:pPr>
            <a:r>
              <a:rPr lang="en-IN" dirty="0" smtClean="0">
                <a:latin typeface="Arial Narrow" pitchFamily="34" charset="0"/>
              </a:rPr>
              <a:t>( end-diastolic </a:t>
            </a:r>
            <a:r>
              <a:rPr lang="en-IN" dirty="0" smtClean="0">
                <a:latin typeface="Arial Narrow" pitchFamily="34" charset="0"/>
              </a:rPr>
              <a:t>area - </a:t>
            </a:r>
            <a:r>
              <a:rPr lang="en-IN" dirty="0" smtClean="0">
                <a:latin typeface="Arial Narrow" pitchFamily="34" charset="0"/>
              </a:rPr>
              <a:t>end-systolic area/ </a:t>
            </a:r>
            <a:r>
              <a:rPr lang="en-IN" dirty="0" smtClean="0">
                <a:latin typeface="Arial Narrow" pitchFamily="34" charset="0"/>
              </a:rPr>
              <a:t>end-diastolic area) *100</a:t>
            </a:r>
          </a:p>
          <a:p>
            <a:pPr>
              <a:buNone/>
            </a:pPr>
            <a:r>
              <a:rPr lang="en-IN" dirty="0" smtClean="0">
                <a:latin typeface="Arial Narrow" pitchFamily="34" charset="0"/>
              </a:rPr>
              <a:t>- Measure of RV systolic function</a:t>
            </a:r>
            <a:endParaRPr lang="en-IN" dirty="0" smtClean="0">
              <a:latin typeface="Arial Narrow" pitchFamily="34" charset="0"/>
            </a:endParaRPr>
          </a:p>
          <a:p>
            <a:pPr>
              <a:buNone/>
            </a:pPr>
            <a:r>
              <a:rPr lang="en-IN" dirty="0" smtClean="0">
                <a:latin typeface="Arial Narrow" pitchFamily="34" charset="0"/>
              </a:rPr>
              <a:t>- Correlate with RV EF by MRI</a:t>
            </a:r>
            <a:endParaRPr lang="en-IN" dirty="0" smtClean="0">
              <a:latin typeface="Arial Narrow" pitchFamily="34" charset="0"/>
            </a:endParaRPr>
          </a:p>
          <a:p>
            <a:pPr>
              <a:buNone/>
            </a:pPr>
            <a:r>
              <a:rPr lang="en-IN" dirty="0" smtClean="0">
                <a:latin typeface="Arial Narrow" pitchFamily="34" charset="0"/>
              </a:rPr>
              <a:t>- Limited </a:t>
            </a:r>
            <a:r>
              <a:rPr lang="en-IN" dirty="0" smtClean="0">
                <a:latin typeface="Arial Narrow" pitchFamily="34" charset="0"/>
              </a:rPr>
              <a:t>by </a:t>
            </a:r>
            <a:r>
              <a:rPr lang="en-IN" dirty="0" err="1" smtClean="0">
                <a:latin typeface="Arial Narrow" pitchFamily="34" charset="0"/>
              </a:rPr>
              <a:t>endocardial</a:t>
            </a:r>
            <a:r>
              <a:rPr lang="en-IN" dirty="0" smtClean="0">
                <a:latin typeface="Arial Narrow" pitchFamily="34" charset="0"/>
              </a:rPr>
              <a:t> definition of RV</a:t>
            </a:r>
          </a:p>
          <a:p>
            <a:pPr>
              <a:buNone/>
            </a:pPr>
            <a:r>
              <a:rPr lang="en-IN" dirty="0" smtClean="0">
                <a:latin typeface="Arial Narrow" pitchFamily="34" charset="0"/>
              </a:rPr>
              <a:t>- </a:t>
            </a:r>
            <a:r>
              <a:rPr lang="en-IN" dirty="0" smtClean="0">
                <a:latin typeface="Arial Narrow" pitchFamily="34" charset="0"/>
              </a:rPr>
              <a:t>Lower reference value- 35%</a:t>
            </a:r>
            <a:endParaRPr lang="en-IN" dirty="0">
              <a:latin typeface="Arial Narrow"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29" y="260648"/>
            <a:ext cx="9163050"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94660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 TEI INDEX and TR measured PASP</a:t>
            </a:r>
            <a:endParaRPr lang="en-IN" dirty="0"/>
          </a:p>
        </p:txBody>
      </p:sp>
      <p:sp>
        <p:nvSpPr>
          <p:cNvPr id="3" name="Content Placeholder 2"/>
          <p:cNvSpPr>
            <a:spLocks noGrp="1"/>
          </p:cNvSpPr>
          <p:nvPr>
            <p:ph idx="1"/>
          </p:nvPr>
        </p:nvSpPr>
        <p:spPr/>
        <p:txBody>
          <a:bodyPr>
            <a:normAutofit fontScale="92500" lnSpcReduction="10000"/>
          </a:bodyPr>
          <a:lstStyle/>
          <a:p>
            <a:r>
              <a:rPr lang="en-IN" dirty="0" err="1" smtClean="0"/>
              <a:t>Tei</a:t>
            </a:r>
            <a:r>
              <a:rPr lang="en-IN" dirty="0" smtClean="0"/>
              <a:t> index </a:t>
            </a:r>
            <a:r>
              <a:rPr lang="en-IN" dirty="0" smtClean="0"/>
              <a:t>/ RIMP/MPI– </a:t>
            </a:r>
            <a:r>
              <a:rPr lang="en-IN" dirty="0" err="1" smtClean="0"/>
              <a:t>doppler</a:t>
            </a:r>
            <a:r>
              <a:rPr lang="en-IN" dirty="0" smtClean="0"/>
              <a:t> derived marker </a:t>
            </a:r>
            <a:r>
              <a:rPr lang="en-IN" dirty="0" smtClean="0"/>
              <a:t>of both systolic and diastolic </a:t>
            </a:r>
            <a:r>
              <a:rPr lang="en-IN" dirty="0" smtClean="0"/>
              <a:t>ventricular function</a:t>
            </a:r>
          </a:p>
          <a:p>
            <a:endParaRPr lang="en-IN" dirty="0"/>
          </a:p>
          <a:p>
            <a:r>
              <a:rPr lang="en-IN" dirty="0" smtClean="0"/>
              <a:t>Method: A4C , TDI is deployed on RV free wall and pulse wave </a:t>
            </a:r>
            <a:r>
              <a:rPr lang="en-IN" dirty="0" err="1" smtClean="0"/>
              <a:t>doppler</a:t>
            </a:r>
            <a:r>
              <a:rPr lang="en-IN" dirty="0" smtClean="0"/>
              <a:t> is obtained approx 1cm from tricuspid annulus</a:t>
            </a:r>
          </a:p>
          <a:p>
            <a:endParaRPr lang="en-IN" dirty="0"/>
          </a:p>
          <a:p>
            <a:r>
              <a:rPr lang="en-IN" dirty="0" err="1" smtClean="0"/>
              <a:t>Tei</a:t>
            </a:r>
            <a:r>
              <a:rPr lang="en-IN" dirty="0" smtClean="0"/>
              <a:t> index = IVRT + </a:t>
            </a:r>
            <a:r>
              <a:rPr lang="en-IN" dirty="0" smtClean="0"/>
              <a:t>IVCT/ET</a:t>
            </a:r>
            <a:endParaRPr lang="en-IN" dirty="0"/>
          </a:p>
          <a:p>
            <a:pPr marL="1828800" lvl="4" indent="0">
              <a:buNone/>
            </a:pPr>
            <a:r>
              <a:rPr lang="en-IN" sz="3500" dirty="0" smtClean="0"/>
              <a:t>= TCO-ET/ET</a:t>
            </a:r>
            <a:endParaRPr lang="en-IN" sz="3500" dirty="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10301" y="4005064"/>
            <a:ext cx="2736304" cy="3201219"/>
          </a:xfrm>
        </p:spPr>
        <p:txBody>
          <a:bodyPr>
            <a:normAutofit/>
          </a:bodyPr>
          <a:lstStyle/>
          <a:p>
            <a:pPr marL="0" indent="0">
              <a:buNone/>
            </a:pPr>
            <a:r>
              <a:rPr lang="en-IN" dirty="0" smtClean="0"/>
              <a:t>    </a:t>
            </a:r>
            <a:r>
              <a:rPr lang="en-IN" dirty="0" err="1" smtClean="0"/>
              <a:t>Tei</a:t>
            </a:r>
            <a:r>
              <a:rPr lang="en-IN" dirty="0" smtClean="0"/>
              <a:t> </a:t>
            </a:r>
            <a:r>
              <a:rPr lang="en-IN" dirty="0" smtClean="0"/>
              <a:t>index </a:t>
            </a:r>
            <a:endParaRPr lang="en-IN" dirty="0" smtClean="0"/>
          </a:p>
          <a:p>
            <a:r>
              <a:rPr lang="en-IN" dirty="0" smtClean="0"/>
              <a:t>&gt;</a:t>
            </a:r>
            <a:r>
              <a:rPr lang="en-IN" dirty="0" smtClean="0"/>
              <a:t>0.4 by </a:t>
            </a:r>
            <a:r>
              <a:rPr lang="en-IN" dirty="0" smtClean="0"/>
              <a:t>PWD</a:t>
            </a:r>
          </a:p>
          <a:p>
            <a:r>
              <a:rPr lang="en-IN" dirty="0" smtClean="0"/>
              <a:t> </a:t>
            </a:r>
            <a:r>
              <a:rPr lang="en-IN" dirty="0" smtClean="0"/>
              <a:t>&gt;0.55 by DTI</a:t>
            </a:r>
            <a:endParaRPr lang="en-IN" dirty="0"/>
          </a:p>
        </p:txBody>
      </p:sp>
      <p:pic>
        <p:nvPicPr>
          <p:cNvPr id="68610" name="Picture 2" descr="Related image"/>
          <p:cNvPicPr>
            <a:picLocks noChangeAspect="1" noChangeArrowheads="1"/>
          </p:cNvPicPr>
          <p:nvPr/>
        </p:nvPicPr>
        <p:blipFill>
          <a:blip r:embed="rId3" cstate="print"/>
          <a:srcRect/>
          <a:stretch>
            <a:fillRect/>
          </a:stretch>
        </p:blipFill>
        <p:spPr bwMode="auto">
          <a:xfrm>
            <a:off x="827584" y="188639"/>
            <a:ext cx="7810500" cy="3495675"/>
          </a:xfrm>
          <a:prstGeom prst="rect">
            <a:avLst/>
          </a:prstGeom>
          <a:noFill/>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53066"/>
          <a:stretch/>
        </p:blipFill>
        <p:spPr>
          <a:xfrm>
            <a:off x="2627784" y="3653843"/>
            <a:ext cx="5112568" cy="3125168"/>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Advantage: </a:t>
            </a:r>
          </a:p>
          <a:p>
            <a:pPr marL="514350" indent="-514350">
              <a:buAutoNum type="arabicPeriod"/>
            </a:pPr>
            <a:r>
              <a:rPr lang="en-US" dirty="0" smtClean="0"/>
              <a:t>Prognostic indicator</a:t>
            </a:r>
          </a:p>
          <a:p>
            <a:pPr marL="514350" indent="-514350">
              <a:buAutoNum type="arabicPeriod"/>
            </a:pPr>
            <a:r>
              <a:rPr lang="en-US" dirty="0" smtClean="0"/>
              <a:t>Approach feasible, in the presence or absence of TR</a:t>
            </a:r>
          </a:p>
          <a:p>
            <a:pPr marL="514350" indent="-514350">
              <a:buAutoNum type="arabicPeriod"/>
            </a:pPr>
            <a:r>
              <a:rPr lang="en-US" dirty="0" smtClean="0"/>
              <a:t>MPI is reproducible</a:t>
            </a:r>
          </a:p>
          <a:p>
            <a:r>
              <a:rPr lang="en-US" dirty="0" smtClean="0"/>
              <a:t>Disadvantage :</a:t>
            </a:r>
          </a:p>
          <a:p>
            <a:pPr marL="514350" indent="-514350">
              <a:buAutoNum type="arabicPeriod"/>
            </a:pPr>
            <a:r>
              <a:rPr lang="en-US" dirty="0" smtClean="0"/>
              <a:t>Unreliable with differing RR interval as AF</a:t>
            </a:r>
          </a:p>
          <a:p>
            <a:pPr marL="514350" indent="-514350">
              <a:buAutoNum type="arabicPeriod"/>
            </a:pPr>
            <a:r>
              <a:rPr lang="en-US" dirty="0" smtClean="0"/>
              <a:t>Unreliable with elevated RA pressure (load dependent)</a:t>
            </a:r>
            <a:endParaRPr lang="en-US" dirty="0"/>
          </a:p>
        </p:txBody>
      </p:sp>
    </p:spTree>
    <p:extLst>
      <p:ext uri="{BB962C8B-B14F-4D97-AF65-F5344CB8AC3E}">
        <p14:creationId xmlns:p14="http://schemas.microsoft.com/office/powerpoint/2010/main" val="18807202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TAPSE</a:t>
            </a:r>
            <a:endParaRPr lang="en-IN" dirty="0"/>
          </a:p>
        </p:txBody>
      </p:sp>
      <p:sp>
        <p:nvSpPr>
          <p:cNvPr id="3" name="Content Placeholder 2"/>
          <p:cNvSpPr>
            <a:spLocks noGrp="1"/>
          </p:cNvSpPr>
          <p:nvPr>
            <p:ph idx="1"/>
          </p:nvPr>
        </p:nvSpPr>
        <p:spPr>
          <a:xfrm>
            <a:off x="457200" y="1600201"/>
            <a:ext cx="8147248" cy="2404864"/>
          </a:xfrm>
        </p:spPr>
        <p:txBody>
          <a:bodyPr>
            <a:normAutofit fontScale="92500" lnSpcReduction="10000"/>
          </a:bodyPr>
          <a:lstStyle/>
          <a:p>
            <a:r>
              <a:rPr lang="en-IN" dirty="0" smtClean="0"/>
              <a:t>TRICUSPID ANNULAR PLANE SYSTOLC </a:t>
            </a:r>
            <a:r>
              <a:rPr lang="en-IN" dirty="0" smtClean="0"/>
              <a:t>EXCURSION/ TAM – tricuspid annular motion</a:t>
            </a:r>
            <a:endParaRPr lang="en-IN" dirty="0" smtClean="0"/>
          </a:p>
          <a:p>
            <a:r>
              <a:rPr lang="en-IN" dirty="0" smtClean="0"/>
              <a:t>reflection of the movement of base to apex shortening of the RV in systole </a:t>
            </a:r>
          </a:p>
          <a:p>
            <a:r>
              <a:rPr lang="en-IN" dirty="0" smtClean="0"/>
              <a:t> derived from the four-chamber view –M-mode</a:t>
            </a:r>
            <a:endParaRPr lang="en-IN" dirty="0"/>
          </a:p>
        </p:txBody>
      </p:sp>
      <p:pic>
        <p:nvPicPr>
          <p:cNvPr id="76802" name="Picture 2" descr="Cursor Alignment"/>
          <p:cNvPicPr>
            <a:picLocks noChangeAspect="1" noChangeArrowheads="1"/>
          </p:cNvPicPr>
          <p:nvPr/>
        </p:nvPicPr>
        <p:blipFill>
          <a:blip r:embed="rId2" cstate="print"/>
          <a:srcRect/>
          <a:stretch>
            <a:fillRect/>
          </a:stretch>
        </p:blipFill>
        <p:spPr bwMode="auto">
          <a:xfrm>
            <a:off x="0" y="4005064"/>
            <a:ext cx="4772025" cy="3333750"/>
          </a:xfrm>
          <a:prstGeom prst="rect">
            <a:avLst/>
          </a:prstGeom>
          <a:noFill/>
        </p:spPr>
      </p:pic>
      <p:pic>
        <p:nvPicPr>
          <p:cNvPr id="76804" name="Picture 4" descr="TAPSE Gain Control"/>
          <p:cNvPicPr>
            <a:picLocks noChangeAspect="1" noChangeArrowheads="1"/>
          </p:cNvPicPr>
          <p:nvPr/>
        </p:nvPicPr>
        <p:blipFill>
          <a:blip r:embed="rId3" cstate="print"/>
          <a:srcRect l="2842" t="1995" r="50264" b="42154"/>
          <a:stretch>
            <a:fillRect/>
          </a:stretch>
        </p:blipFill>
        <p:spPr bwMode="auto">
          <a:xfrm>
            <a:off x="4932040" y="3803115"/>
            <a:ext cx="3816424" cy="305488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TTE in estimation of pulmonary artery pressure</a:t>
            </a:r>
            <a:endParaRPr lang="en-IN" dirty="0"/>
          </a:p>
        </p:txBody>
      </p:sp>
      <p:sp>
        <p:nvSpPr>
          <p:cNvPr id="3" name="Content Placeholder 2"/>
          <p:cNvSpPr>
            <a:spLocks noGrp="1"/>
          </p:cNvSpPr>
          <p:nvPr>
            <p:ph idx="1"/>
          </p:nvPr>
        </p:nvSpPr>
        <p:spPr/>
        <p:txBody>
          <a:bodyPr>
            <a:normAutofit fontScale="77500" lnSpcReduction="20000"/>
          </a:bodyPr>
          <a:lstStyle/>
          <a:p>
            <a:r>
              <a:rPr lang="en-IN" dirty="0" smtClean="0"/>
              <a:t>Non-invasive widely available tool for diagnosis of PH</a:t>
            </a:r>
          </a:p>
          <a:p>
            <a:endParaRPr lang="en-IN" dirty="0" smtClean="0"/>
          </a:p>
          <a:p>
            <a:r>
              <a:rPr lang="en-IN" dirty="0" smtClean="0"/>
              <a:t>Comparing with gold standard – RHC- echo has sensitivity of ≈ 90% and specificity of 70% in diagnosis of PH</a:t>
            </a:r>
          </a:p>
          <a:p>
            <a:endParaRPr lang="en-IN" dirty="0"/>
          </a:p>
          <a:p>
            <a:r>
              <a:rPr lang="en-IN" dirty="0" smtClean="0"/>
              <a:t>Can assess contribution of LV systolic and diastolic dysfunction, valve function and congenital lesions </a:t>
            </a:r>
            <a:endParaRPr lang="en-IN" dirty="0" smtClean="0"/>
          </a:p>
          <a:p>
            <a:endParaRPr lang="en-IN" dirty="0"/>
          </a:p>
          <a:p>
            <a:r>
              <a:rPr lang="en-IN" dirty="0" smtClean="0"/>
              <a:t>Quantitate PA pressures</a:t>
            </a:r>
          </a:p>
          <a:p>
            <a:endParaRPr lang="en-IN" dirty="0"/>
          </a:p>
          <a:p>
            <a:r>
              <a:rPr lang="en-IN" dirty="0" smtClean="0"/>
              <a:t>prognosis</a:t>
            </a:r>
            <a:endParaRPr lang="en-IN"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r>
              <a:rPr lang="en-IN" dirty="0" smtClean="0"/>
              <a:t>TAPSE -prognostic indicator in PAH for the assessment of disease severity and response to therapy</a:t>
            </a:r>
          </a:p>
          <a:p>
            <a:r>
              <a:rPr lang="en-IN" dirty="0" smtClean="0"/>
              <a:t>&lt;</a:t>
            </a:r>
            <a:r>
              <a:rPr lang="en-IN" dirty="0" smtClean="0"/>
              <a:t>16 </a:t>
            </a:r>
            <a:r>
              <a:rPr lang="en-IN" dirty="0" smtClean="0"/>
              <a:t>– higher mortality</a:t>
            </a:r>
          </a:p>
          <a:p>
            <a:r>
              <a:rPr lang="en-IN" dirty="0" smtClean="0"/>
              <a:t> highly load dependent-</a:t>
            </a:r>
          </a:p>
          <a:p>
            <a:pPr>
              <a:buNone/>
            </a:pPr>
            <a:r>
              <a:rPr lang="en-IN" dirty="0" smtClean="0"/>
              <a:t>	-become </a:t>
            </a:r>
            <a:r>
              <a:rPr lang="en-IN" dirty="0" err="1" smtClean="0"/>
              <a:t>pseudonormalised</a:t>
            </a:r>
            <a:r>
              <a:rPr lang="en-IN" dirty="0" smtClean="0"/>
              <a:t> in the presence of significant volume loading</a:t>
            </a:r>
          </a:p>
          <a:p>
            <a:pPr>
              <a:buNone/>
            </a:pPr>
            <a:r>
              <a:rPr lang="en-IN" i="1" dirty="0" smtClean="0"/>
              <a:t>	-e.g.</a:t>
            </a:r>
            <a:r>
              <a:rPr lang="en-IN" dirty="0" smtClean="0"/>
              <a:t> left-to-right shunting or severe functional tricuspid regurgitation</a:t>
            </a:r>
            <a:endParaRPr lang="en-IN"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rmAutofit fontScale="90000"/>
          </a:bodyPr>
          <a:lstStyle/>
          <a:p>
            <a:r>
              <a:rPr lang="en-IN" dirty="0" smtClean="0"/>
              <a:t>S’ Wave: TDI-Derived Tricuspid Lateral Annular Systolic Velocity</a:t>
            </a:r>
            <a:br>
              <a:rPr lang="en-IN" dirty="0" smtClean="0"/>
            </a:br>
            <a:endParaRPr lang="en-IN" dirty="0"/>
          </a:p>
        </p:txBody>
      </p:sp>
      <p:sp>
        <p:nvSpPr>
          <p:cNvPr id="3" name="Content Placeholder 2"/>
          <p:cNvSpPr>
            <a:spLocks noGrp="1"/>
          </p:cNvSpPr>
          <p:nvPr>
            <p:ph idx="1"/>
          </p:nvPr>
        </p:nvSpPr>
        <p:spPr/>
        <p:txBody>
          <a:bodyPr/>
          <a:lstStyle/>
          <a:p>
            <a:r>
              <a:rPr lang="en-IN" dirty="0" smtClean="0"/>
              <a:t>average of three TDI signals from different cardiac cycles </a:t>
            </a:r>
          </a:p>
          <a:p>
            <a:endParaRPr lang="en-IN" dirty="0"/>
          </a:p>
        </p:txBody>
      </p:sp>
      <p:pic>
        <p:nvPicPr>
          <p:cNvPr id="80898" name="Picture 2" descr="S Wave "/>
          <p:cNvPicPr>
            <a:picLocks noChangeAspect="1" noChangeArrowheads="1"/>
          </p:cNvPicPr>
          <p:nvPr/>
        </p:nvPicPr>
        <p:blipFill>
          <a:blip r:embed="rId2" cstate="print"/>
          <a:srcRect/>
          <a:stretch>
            <a:fillRect/>
          </a:stretch>
        </p:blipFill>
        <p:spPr bwMode="auto">
          <a:xfrm>
            <a:off x="179512" y="2708920"/>
            <a:ext cx="4924425" cy="3695701"/>
          </a:xfrm>
          <a:prstGeom prst="rect">
            <a:avLst/>
          </a:prstGeom>
          <a:noFill/>
        </p:spPr>
      </p:pic>
      <p:sp>
        <p:nvSpPr>
          <p:cNvPr id="5" name="TextBox 4"/>
          <p:cNvSpPr txBox="1"/>
          <p:nvPr/>
        </p:nvSpPr>
        <p:spPr>
          <a:xfrm>
            <a:off x="5148064" y="2204864"/>
            <a:ext cx="3672408" cy="4801314"/>
          </a:xfrm>
          <a:prstGeom prst="rect">
            <a:avLst/>
          </a:prstGeom>
          <a:noFill/>
        </p:spPr>
        <p:txBody>
          <a:bodyPr wrap="square" rtlCol="0">
            <a:spAutoFit/>
          </a:bodyPr>
          <a:lstStyle/>
          <a:p>
            <a:pPr>
              <a:buFont typeface="Arial" pitchFamily="34" charset="0"/>
              <a:buChar char="•"/>
            </a:pPr>
            <a:r>
              <a:rPr lang="en-IN" sz="2400" dirty="0" smtClean="0"/>
              <a:t> &lt;10 cm/s – impaired RV function</a:t>
            </a:r>
          </a:p>
          <a:p>
            <a:pPr>
              <a:buFont typeface="Arial" pitchFamily="34" charset="0"/>
              <a:buChar char="•"/>
            </a:pPr>
            <a:endParaRPr lang="en-IN" sz="2400" dirty="0" smtClean="0"/>
          </a:p>
          <a:p>
            <a:pPr>
              <a:buFont typeface="Arial" pitchFamily="34" charset="0"/>
              <a:buChar char="•"/>
            </a:pPr>
            <a:r>
              <a:rPr lang="en-IN" sz="2400" dirty="0" smtClean="0"/>
              <a:t> load dependent and may be </a:t>
            </a:r>
            <a:r>
              <a:rPr lang="en-IN" sz="2400" dirty="0" err="1" smtClean="0"/>
              <a:t>pseudonormal</a:t>
            </a:r>
            <a:r>
              <a:rPr lang="en-IN" sz="2400" dirty="0" smtClean="0"/>
              <a:t> under conditions of increased volume loading</a:t>
            </a:r>
          </a:p>
          <a:p>
            <a:pPr>
              <a:buFont typeface="Arial" pitchFamily="34" charset="0"/>
              <a:buChar char="•"/>
            </a:pPr>
            <a:endParaRPr lang="en-IN" sz="2400" dirty="0" smtClean="0"/>
          </a:p>
          <a:p>
            <a:pPr>
              <a:buFont typeface="Arial" pitchFamily="34" charset="0"/>
              <a:buChar char="•"/>
            </a:pPr>
            <a:r>
              <a:rPr lang="en-IN" sz="2400" dirty="0" smtClean="0"/>
              <a:t> S' wave velocity requires correction when heart rate is &gt;100 </a:t>
            </a:r>
            <a:r>
              <a:rPr lang="en-IN" sz="2400" dirty="0" err="1" smtClean="0"/>
              <a:t>bpm</a:t>
            </a:r>
            <a:r>
              <a:rPr lang="en-IN" sz="2400" dirty="0" smtClean="0"/>
              <a:t> or falls to &lt;70 </a:t>
            </a:r>
            <a:r>
              <a:rPr lang="en-IN" sz="2400" dirty="0" err="1" smtClean="0"/>
              <a:t>bpm</a:t>
            </a:r>
            <a:r>
              <a:rPr lang="en-IN" sz="2400" dirty="0" smtClean="0"/>
              <a:t>.</a:t>
            </a:r>
          </a:p>
          <a:p>
            <a:endParaRPr lang="en-IN"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Myocardial </a:t>
            </a:r>
            <a:r>
              <a:rPr lang="en-US" dirty="0" err="1" smtClean="0"/>
              <a:t>accelaration</a:t>
            </a:r>
            <a:r>
              <a:rPr lang="en-US" dirty="0" smtClean="0"/>
              <a:t> during </a:t>
            </a:r>
            <a:r>
              <a:rPr lang="en-US" dirty="0" err="1" smtClean="0"/>
              <a:t>isovolumic</a:t>
            </a:r>
            <a:r>
              <a:rPr lang="en-US" dirty="0" smtClean="0"/>
              <a:t> contraction</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IVA- </a:t>
            </a:r>
            <a:r>
              <a:rPr lang="en-US" dirty="0" err="1" smtClean="0"/>
              <a:t>isovolumic</a:t>
            </a:r>
            <a:r>
              <a:rPr lang="en-US" dirty="0" smtClean="0"/>
              <a:t> </a:t>
            </a:r>
            <a:r>
              <a:rPr lang="en-US" dirty="0" err="1" smtClean="0"/>
              <a:t>accelaration</a:t>
            </a:r>
            <a:endParaRPr lang="en-US" dirty="0" smtClean="0"/>
          </a:p>
          <a:p>
            <a:pPr>
              <a:buFontTx/>
              <a:buChar char="-"/>
            </a:pPr>
            <a:r>
              <a:rPr lang="en-US" dirty="0" smtClean="0"/>
              <a:t>Defined as the peak </a:t>
            </a:r>
            <a:r>
              <a:rPr lang="en-US" dirty="0" err="1" smtClean="0"/>
              <a:t>isovolumic</a:t>
            </a:r>
            <a:r>
              <a:rPr lang="en-US" dirty="0" smtClean="0"/>
              <a:t> myocardial velocity/ time to peak velocity</a:t>
            </a:r>
          </a:p>
          <a:p>
            <a:pPr>
              <a:buFontTx/>
              <a:buChar char="-"/>
            </a:pPr>
            <a:r>
              <a:rPr lang="en-US" dirty="0" smtClean="0"/>
              <a:t>Measured by Doppler tissue imaging at the lateral tricuspid annulus</a:t>
            </a:r>
          </a:p>
          <a:p>
            <a:pPr>
              <a:buFontTx/>
              <a:buChar char="-"/>
            </a:pPr>
            <a:endParaRPr lang="en-US" dirty="0"/>
          </a:p>
          <a:p>
            <a:pPr>
              <a:buFontTx/>
              <a:buChar char="-"/>
            </a:pPr>
            <a:r>
              <a:rPr lang="en-US" dirty="0" smtClean="0"/>
              <a:t>Less load dependent, correlate with severity</a:t>
            </a:r>
          </a:p>
          <a:p>
            <a:pPr>
              <a:buFontTx/>
              <a:buChar char="-"/>
            </a:pPr>
            <a:r>
              <a:rPr lang="en-US" dirty="0" smtClean="0"/>
              <a:t>Disadvantage: angle dependent, less normative data, affected by age and heart rate. </a:t>
            </a:r>
            <a:endParaRPr lang="en-US" dirty="0"/>
          </a:p>
        </p:txBody>
      </p:sp>
    </p:spTree>
    <p:extLst>
      <p:ext uri="{BB962C8B-B14F-4D97-AF65-F5344CB8AC3E}">
        <p14:creationId xmlns:p14="http://schemas.microsoft.com/office/powerpoint/2010/main" val="13997570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96752"/>
            <a:ext cx="9280846" cy="3816424"/>
          </a:xfrm>
        </p:spPr>
      </p:pic>
    </p:spTree>
    <p:extLst>
      <p:ext uri="{BB962C8B-B14F-4D97-AF65-F5344CB8AC3E}">
        <p14:creationId xmlns:p14="http://schemas.microsoft.com/office/powerpoint/2010/main" val="15917452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0"/>
            <a:ext cx="7055793" cy="4865612"/>
          </a:xfrm>
        </p:spPr>
      </p:pic>
      <p:sp>
        <p:nvSpPr>
          <p:cNvPr id="5" name="TextBox 4"/>
          <p:cNvSpPr txBox="1"/>
          <p:nvPr/>
        </p:nvSpPr>
        <p:spPr>
          <a:xfrm>
            <a:off x="683568" y="4920811"/>
            <a:ext cx="7776864" cy="1938992"/>
          </a:xfrm>
          <a:prstGeom prst="rect">
            <a:avLst/>
          </a:prstGeom>
          <a:noFill/>
        </p:spPr>
        <p:txBody>
          <a:bodyPr wrap="square" rtlCol="0">
            <a:spAutoFit/>
          </a:bodyPr>
          <a:lstStyle/>
          <a:p>
            <a:pPr marL="285750" indent="-285750">
              <a:buFont typeface="Arial" pitchFamily="34" charset="0"/>
              <a:buChar char="•"/>
            </a:pPr>
            <a:r>
              <a:rPr lang="en-US" sz="2400" dirty="0" smtClean="0"/>
              <a:t>Not </a:t>
            </a:r>
            <a:r>
              <a:rPr lang="en-US" sz="2400" dirty="0"/>
              <a:t>recommended as a screening parameter for RV systolic </a:t>
            </a:r>
            <a:r>
              <a:rPr lang="en-US" sz="2400" dirty="0" smtClean="0"/>
              <a:t>function</a:t>
            </a:r>
          </a:p>
          <a:p>
            <a:pPr marL="285750" indent="-285750">
              <a:buFont typeface="Arial" pitchFamily="34" charset="0"/>
              <a:buChar char="•"/>
            </a:pPr>
            <a:r>
              <a:rPr lang="en-US" sz="2400" dirty="0"/>
              <a:t>lower reference limit by pulsed-wave Doppler tissue </a:t>
            </a:r>
            <a:r>
              <a:rPr lang="en-US" sz="2400" dirty="0" smtClean="0"/>
              <a:t>imaging -  </a:t>
            </a:r>
            <a:r>
              <a:rPr lang="en-US" sz="2400" dirty="0"/>
              <a:t>2.2 m/s2 , with a broad 95% confidence interval of 1.4 to 3.0</a:t>
            </a:r>
          </a:p>
        </p:txBody>
      </p:sp>
    </p:spTree>
    <p:extLst>
      <p:ext uri="{BB962C8B-B14F-4D97-AF65-F5344CB8AC3E}">
        <p14:creationId xmlns:p14="http://schemas.microsoft.com/office/powerpoint/2010/main" val="33280839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Strain imaging</a:t>
            </a:r>
            <a:endParaRPr lang="en-IN" dirty="0"/>
          </a:p>
        </p:txBody>
      </p:sp>
      <p:sp>
        <p:nvSpPr>
          <p:cNvPr id="3" name="Content Placeholder 2"/>
          <p:cNvSpPr>
            <a:spLocks noGrp="1"/>
          </p:cNvSpPr>
          <p:nvPr>
            <p:ph idx="1"/>
          </p:nvPr>
        </p:nvSpPr>
        <p:spPr/>
        <p:txBody>
          <a:bodyPr>
            <a:normAutofit fontScale="85000" lnSpcReduction="10000"/>
          </a:bodyPr>
          <a:lstStyle/>
          <a:p>
            <a:r>
              <a:rPr lang="en-IN" dirty="0" smtClean="0"/>
              <a:t>Strain : Percentage change in myocardial deformation</a:t>
            </a:r>
          </a:p>
          <a:p>
            <a:r>
              <a:rPr lang="en-IN" dirty="0" smtClean="0"/>
              <a:t>Strain rate: rate of deformation of myocardium over time</a:t>
            </a:r>
            <a:endParaRPr lang="en-IN" dirty="0" smtClean="0"/>
          </a:p>
          <a:p>
            <a:endParaRPr lang="en-IN" dirty="0"/>
          </a:p>
          <a:p>
            <a:r>
              <a:rPr lang="en-IN" dirty="0" smtClean="0"/>
              <a:t>RV </a:t>
            </a:r>
            <a:r>
              <a:rPr lang="en-IN" dirty="0" smtClean="0"/>
              <a:t>strain and strain rate is </a:t>
            </a:r>
            <a:r>
              <a:rPr lang="en-IN" dirty="0" smtClean="0"/>
              <a:t>significantly </a:t>
            </a:r>
            <a:r>
              <a:rPr lang="en-IN" dirty="0" smtClean="0"/>
              <a:t>reduced as a consequence of increased afterload with or without RV contractile </a:t>
            </a:r>
            <a:r>
              <a:rPr lang="en-IN" dirty="0" smtClean="0"/>
              <a:t>dysfunction</a:t>
            </a:r>
          </a:p>
          <a:p>
            <a:pPr marL="0" indent="0">
              <a:buNone/>
            </a:pPr>
            <a:endParaRPr lang="en-IN" dirty="0" smtClean="0"/>
          </a:p>
          <a:p>
            <a:r>
              <a:rPr lang="en-IN" dirty="0" smtClean="0"/>
              <a:t>LPSS- longitudinal peak systolic strain – &gt;19%  indicates RV dysfunction</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M-mode echocardiography</a:t>
            </a:r>
            <a:endParaRPr lang="en-US" dirty="0"/>
          </a:p>
        </p:txBody>
      </p:sp>
      <p:sp>
        <p:nvSpPr>
          <p:cNvPr id="3" name="Content Placeholder 2"/>
          <p:cNvSpPr>
            <a:spLocks noGrp="1"/>
          </p:cNvSpPr>
          <p:nvPr>
            <p:ph idx="1"/>
          </p:nvPr>
        </p:nvSpPr>
        <p:spPr/>
        <p:txBody>
          <a:bodyPr/>
          <a:lstStyle/>
          <a:p>
            <a:pPr marL="0" indent="0">
              <a:buNone/>
            </a:pPr>
            <a:r>
              <a:rPr lang="en-US" dirty="0" smtClean="0"/>
              <a:t>Three abnormalities of the pulmonary valve :</a:t>
            </a:r>
          </a:p>
          <a:p>
            <a:pPr marL="571500" indent="-571500">
              <a:buAutoNum type="romanLcPeriod"/>
            </a:pPr>
            <a:r>
              <a:rPr lang="en-US" dirty="0" smtClean="0"/>
              <a:t>Absent or diminished ‘a’ wave</a:t>
            </a:r>
          </a:p>
          <a:p>
            <a:pPr marL="571500" indent="-571500">
              <a:buAutoNum type="romanLcPeriod"/>
            </a:pPr>
            <a:r>
              <a:rPr lang="en-US" dirty="0" err="1" smtClean="0"/>
              <a:t>Midsystolic</a:t>
            </a:r>
            <a:r>
              <a:rPr lang="en-US" dirty="0" smtClean="0"/>
              <a:t> notching or closure of the pulmonary valve</a:t>
            </a:r>
          </a:p>
          <a:p>
            <a:pPr marL="571500" indent="-571500">
              <a:buAutoNum type="romanLcPeriod"/>
            </a:pPr>
            <a:r>
              <a:rPr lang="en-US" dirty="0" smtClean="0"/>
              <a:t>Increased right ventricular pre-ejection period to ejection time (RVPEP/RVET) ratio</a:t>
            </a:r>
            <a:endParaRPr lang="en-US" dirty="0"/>
          </a:p>
        </p:txBody>
      </p:sp>
    </p:spTree>
    <p:extLst>
      <p:ext uri="{BB962C8B-B14F-4D97-AF65-F5344CB8AC3E}">
        <p14:creationId xmlns:p14="http://schemas.microsoft.com/office/powerpoint/2010/main" val="9676986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87624" y="260648"/>
            <a:ext cx="6444306" cy="4525963"/>
          </a:xfrm>
        </p:spPr>
      </p:pic>
      <p:sp>
        <p:nvSpPr>
          <p:cNvPr id="5" name="TextBox 4"/>
          <p:cNvSpPr txBox="1"/>
          <p:nvPr/>
        </p:nvSpPr>
        <p:spPr>
          <a:xfrm>
            <a:off x="683568" y="4797152"/>
            <a:ext cx="7632848" cy="2031325"/>
          </a:xfrm>
          <a:prstGeom prst="rect">
            <a:avLst/>
          </a:prstGeom>
          <a:noFill/>
        </p:spPr>
        <p:txBody>
          <a:bodyPr wrap="square" rtlCol="0">
            <a:spAutoFit/>
          </a:bodyPr>
          <a:lstStyle/>
          <a:p>
            <a:r>
              <a:rPr lang="en-US" dirty="0" smtClean="0"/>
              <a:t>‘a’ – depth of the posterior deflection of pulmonary valve immediately following atrial contraction; correlates with the peak pressure gradient across pulmonary valve; normally measures 2-7mm</a:t>
            </a:r>
          </a:p>
          <a:p>
            <a:endParaRPr lang="en-US" dirty="0"/>
          </a:p>
          <a:p>
            <a:r>
              <a:rPr lang="en-US" dirty="0" smtClean="0"/>
              <a:t>Limitation: 1. atrial fibrillation</a:t>
            </a:r>
          </a:p>
          <a:p>
            <a:r>
              <a:rPr lang="en-US" dirty="0"/>
              <a:t>	</a:t>
            </a:r>
            <a:r>
              <a:rPr lang="en-US" dirty="0" smtClean="0"/>
              <a:t>   2. no correlation between a wave amplitude and actual PAP</a:t>
            </a:r>
          </a:p>
          <a:p>
            <a:r>
              <a:rPr lang="en-US" dirty="0"/>
              <a:t>	</a:t>
            </a:r>
            <a:r>
              <a:rPr lang="en-US" dirty="0" smtClean="0"/>
              <a:t>   3. </a:t>
            </a:r>
            <a:r>
              <a:rPr lang="en-US" dirty="0" err="1" smtClean="0"/>
              <a:t>normalisation</a:t>
            </a:r>
            <a:r>
              <a:rPr lang="en-US" dirty="0" smtClean="0"/>
              <a:t> of ‘a’ wave in those with </a:t>
            </a:r>
            <a:r>
              <a:rPr lang="en-US" dirty="0" err="1" smtClean="0"/>
              <a:t>coexistant</a:t>
            </a:r>
            <a:r>
              <a:rPr lang="en-US" dirty="0" smtClean="0"/>
              <a:t> RV failure</a:t>
            </a:r>
            <a:endParaRPr lang="en-US" dirty="0"/>
          </a:p>
        </p:txBody>
      </p:sp>
    </p:spTree>
    <p:extLst>
      <p:ext uri="{BB962C8B-B14F-4D97-AF65-F5344CB8AC3E}">
        <p14:creationId xmlns:p14="http://schemas.microsoft.com/office/powerpoint/2010/main" val="30163374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2561" y="1600200"/>
            <a:ext cx="7478878" cy="4525963"/>
          </a:xfrm>
        </p:spPr>
      </p:pic>
      <p:sp>
        <p:nvSpPr>
          <p:cNvPr id="5" name="TextBox 4"/>
          <p:cNvSpPr txBox="1"/>
          <p:nvPr/>
        </p:nvSpPr>
        <p:spPr>
          <a:xfrm>
            <a:off x="683568" y="620688"/>
            <a:ext cx="7488832" cy="369332"/>
          </a:xfrm>
          <a:prstGeom prst="rect">
            <a:avLst/>
          </a:prstGeom>
          <a:noFill/>
        </p:spPr>
        <p:txBody>
          <a:bodyPr wrap="square" rtlCol="0">
            <a:spAutoFit/>
          </a:bodyPr>
          <a:lstStyle/>
          <a:p>
            <a:r>
              <a:rPr lang="en-US" dirty="0" smtClean="0"/>
              <a:t>Mid-systolic notching – produce characteristic  ‘W’ shaped pattern</a:t>
            </a:r>
            <a:endParaRPr lang="en-US" dirty="0"/>
          </a:p>
        </p:txBody>
      </p:sp>
    </p:spTree>
    <p:extLst>
      <p:ext uri="{BB962C8B-B14F-4D97-AF65-F5344CB8AC3E}">
        <p14:creationId xmlns:p14="http://schemas.microsoft.com/office/powerpoint/2010/main" val="8004862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Increased RVPEP/RVET</a:t>
            </a:r>
          </a:p>
          <a:p>
            <a:pPr>
              <a:buFontTx/>
              <a:buChar char="-"/>
            </a:pPr>
            <a:r>
              <a:rPr lang="en-US" dirty="0" smtClean="0"/>
              <a:t>RVPEP: Q wave of ECG to the onset of valve 	      opening</a:t>
            </a:r>
          </a:p>
          <a:p>
            <a:pPr>
              <a:buFontTx/>
              <a:buChar char="-"/>
            </a:pPr>
            <a:r>
              <a:rPr lang="en-US" dirty="0" smtClean="0"/>
              <a:t>RVET: interval in which the valve remain open </a:t>
            </a:r>
          </a:p>
          <a:p>
            <a:pPr marL="0" indent="0">
              <a:buNone/>
            </a:pPr>
            <a:r>
              <a:rPr lang="en-US" dirty="0"/>
              <a:t>	</a:t>
            </a:r>
            <a:r>
              <a:rPr lang="en-US" dirty="0" smtClean="0"/>
              <a:t>     (b – e points)</a:t>
            </a:r>
          </a:p>
          <a:p>
            <a:pPr>
              <a:buFontTx/>
              <a:buChar char="-"/>
            </a:pPr>
            <a:r>
              <a:rPr lang="en-US" dirty="0" smtClean="0"/>
              <a:t>Both the intervals are affected by heart</a:t>
            </a:r>
          </a:p>
          <a:p>
            <a:pPr>
              <a:buFontTx/>
              <a:buChar char="-"/>
            </a:pPr>
            <a:r>
              <a:rPr lang="en-US" dirty="0" smtClean="0"/>
              <a:t>RVET- increases with advancing age</a:t>
            </a:r>
          </a:p>
          <a:p>
            <a:pPr>
              <a:buFontTx/>
              <a:buChar char="-"/>
            </a:pPr>
            <a:r>
              <a:rPr lang="en-US" dirty="0" smtClean="0"/>
              <a:t>The ratio – not significantly affected by age/heart rate</a:t>
            </a:r>
          </a:p>
          <a:p>
            <a:pPr>
              <a:buFontTx/>
              <a:buChar char="-"/>
            </a:pPr>
            <a:r>
              <a:rPr lang="en-US" dirty="0" smtClean="0"/>
              <a:t>In PH, RVET decreases, RVPEP lengthens, with increase in ratio</a:t>
            </a:r>
            <a:endParaRPr lang="en-US" dirty="0"/>
          </a:p>
        </p:txBody>
      </p:sp>
    </p:spTree>
    <p:extLst>
      <p:ext uri="{BB962C8B-B14F-4D97-AF65-F5344CB8AC3E}">
        <p14:creationId xmlns:p14="http://schemas.microsoft.com/office/powerpoint/2010/main" val="1587738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RV ANATOMY AND PATHOPHYSIOLOGY</a:t>
            </a:r>
            <a:endParaRPr lang="en-IN" dirty="0"/>
          </a:p>
        </p:txBody>
      </p:sp>
      <p:sp>
        <p:nvSpPr>
          <p:cNvPr id="3" name="Content Placeholder 2"/>
          <p:cNvSpPr>
            <a:spLocks noGrp="1"/>
          </p:cNvSpPr>
          <p:nvPr>
            <p:ph idx="1"/>
          </p:nvPr>
        </p:nvSpPr>
        <p:spPr/>
        <p:txBody>
          <a:bodyPr>
            <a:normAutofit lnSpcReduction="10000"/>
          </a:bodyPr>
          <a:lstStyle/>
          <a:p>
            <a:r>
              <a:rPr lang="en-IN" dirty="0" err="1" smtClean="0"/>
              <a:t>Anteriorly</a:t>
            </a:r>
            <a:r>
              <a:rPr lang="en-IN" dirty="0" smtClean="0"/>
              <a:t> situated cardiac structure- </a:t>
            </a:r>
            <a:r>
              <a:rPr lang="en-IN" i="1" dirty="0" err="1" smtClean="0"/>
              <a:t>retrosternal</a:t>
            </a:r>
            <a:endParaRPr lang="en-IN" i="1" dirty="0" smtClean="0"/>
          </a:p>
          <a:p>
            <a:r>
              <a:rPr lang="en-IN" dirty="0" smtClean="0"/>
              <a:t>More triangular in shape and curves over the LV </a:t>
            </a:r>
          </a:p>
          <a:p>
            <a:r>
              <a:rPr lang="en-IN" dirty="0" smtClean="0"/>
              <a:t>In cross-section </a:t>
            </a:r>
            <a:r>
              <a:rPr lang="en-IN" i="1" dirty="0" smtClean="0"/>
              <a:t>– </a:t>
            </a:r>
            <a:r>
              <a:rPr lang="en-IN" i="1" dirty="0" err="1" smtClean="0"/>
              <a:t>crescentic</a:t>
            </a:r>
            <a:r>
              <a:rPr lang="en-IN" i="1" dirty="0" smtClean="0"/>
              <a:t> </a:t>
            </a:r>
          </a:p>
          <a:p>
            <a:r>
              <a:rPr lang="en-IN" dirty="0"/>
              <a:t> curvature of the ventricular septum places the RV outflow tract </a:t>
            </a:r>
            <a:r>
              <a:rPr lang="en-IN" dirty="0" err="1"/>
              <a:t>antero-cephalad</a:t>
            </a:r>
            <a:r>
              <a:rPr lang="en-IN" dirty="0"/>
              <a:t> to that of the LV </a:t>
            </a:r>
            <a:r>
              <a:rPr lang="en-IN" dirty="0" smtClean="0"/>
              <a:t>- "</a:t>
            </a:r>
            <a:r>
              <a:rPr lang="en-IN" i="1" dirty="0"/>
              <a:t>cross-over" relationship </a:t>
            </a:r>
            <a:r>
              <a:rPr lang="en-IN" dirty="0"/>
              <a:t>between right and LV outflows</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5007391"/>
              </p:ext>
            </p:extLst>
          </p:nvPr>
        </p:nvGraphicFramePr>
        <p:xfrm>
          <a:off x="457200" y="548679"/>
          <a:ext cx="5194920" cy="2804121"/>
        </p:xfrm>
        <a:graphic>
          <a:graphicData uri="http://schemas.openxmlformats.org/drawingml/2006/table">
            <a:tbl>
              <a:tblPr firstRow="1" bandRow="1">
                <a:tableStyleId>{5C22544A-7EE6-4342-B048-85BDC9FD1C3A}</a:tableStyleId>
              </a:tblPr>
              <a:tblGrid>
                <a:gridCol w="2597460"/>
                <a:gridCol w="2597460"/>
              </a:tblGrid>
              <a:tr h="593336">
                <a:tc>
                  <a:txBody>
                    <a:bodyPr/>
                    <a:lstStyle/>
                    <a:p>
                      <a:r>
                        <a:rPr lang="en-US" dirty="0" smtClean="0"/>
                        <a:t>PAEDP</a:t>
                      </a:r>
                      <a:endParaRPr lang="en-US" dirty="0"/>
                    </a:p>
                  </a:txBody>
                  <a:tcPr/>
                </a:tc>
                <a:tc>
                  <a:txBody>
                    <a:bodyPr/>
                    <a:lstStyle/>
                    <a:p>
                      <a:r>
                        <a:rPr lang="en-US" dirty="0" smtClean="0"/>
                        <a:t>RVPEP/RVET</a:t>
                      </a:r>
                      <a:endParaRPr lang="en-US" dirty="0"/>
                    </a:p>
                  </a:txBody>
                  <a:tcPr/>
                </a:tc>
              </a:tr>
              <a:tr h="1024113">
                <a:tc>
                  <a:txBody>
                    <a:bodyPr/>
                    <a:lstStyle/>
                    <a:p>
                      <a:r>
                        <a:rPr lang="en-US" dirty="0" smtClean="0"/>
                        <a:t>Normal (PAEDP- 10-15 mm Hg)</a:t>
                      </a:r>
                      <a:endParaRPr lang="en-US" dirty="0"/>
                    </a:p>
                  </a:txBody>
                  <a:tcPr/>
                </a:tc>
                <a:tc>
                  <a:txBody>
                    <a:bodyPr/>
                    <a:lstStyle/>
                    <a:p>
                      <a:r>
                        <a:rPr lang="en-US" dirty="0" smtClean="0"/>
                        <a:t>≤ 0.30</a:t>
                      </a:r>
                      <a:endParaRPr lang="en-US" dirty="0"/>
                    </a:p>
                  </a:txBody>
                  <a:tcPr/>
                </a:tc>
              </a:tr>
              <a:tr h="593336">
                <a:tc>
                  <a:txBody>
                    <a:bodyPr/>
                    <a:lstStyle/>
                    <a:p>
                      <a:r>
                        <a:rPr lang="en-US" dirty="0" smtClean="0"/>
                        <a:t>PH (PAEDP&gt;20mm Hg)</a:t>
                      </a:r>
                      <a:endParaRPr lang="en-US" dirty="0"/>
                    </a:p>
                  </a:txBody>
                  <a:tcPr/>
                </a:tc>
                <a:tc>
                  <a:txBody>
                    <a:bodyPr/>
                    <a:lstStyle/>
                    <a:p>
                      <a:r>
                        <a:rPr lang="en-US" dirty="0" smtClean="0"/>
                        <a:t>&gt;0.35</a:t>
                      </a:r>
                      <a:endParaRPr lang="en-US" dirty="0"/>
                    </a:p>
                  </a:txBody>
                  <a:tcPr/>
                </a:tc>
              </a:tr>
              <a:tr h="593336">
                <a:tc>
                  <a:txBody>
                    <a:bodyPr/>
                    <a:lstStyle/>
                    <a:p>
                      <a:r>
                        <a:rPr lang="en-US" dirty="0" smtClean="0"/>
                        <a:t>‘gray area’</a:t>
                      </a:r>
                      <a:endParaRPr lang="en-US" dirty="0"/>
                    </a:p>
                  </a:txBody>
                  <a:tcPr/>
                </a:tc>
                <a:tc>
                  <a:txBody>
                    <a:bodyPr/>
                    <a:lstStyle/>
                    <a:p>
                      <a:r>
                        <a:rPr lang="en-US" dirty="0" smtClean="0"/>
                        <a:t>0.3-0.35</a:t>
                      </a:r>
                      <a:endParaRPr lang="en-US" dirty="0"/>
                    </a:p>
                  </a:txBody>
                  <a:tcPr/>
                </a:tc>
              </a:tr>
            </a:tbl>
          </a:graphicData>
        </a:graphic>
      </p:graphicFrame>
      <p:sp>
        <p:nvSpPr>
          <p:cNvPr id="5" name="TextBox 4"/>
          <p:cNvSpPr txBox="1"/>
          <p:nvPr/>
        </p:nvSpPr>
        <p:spPr>
          <a:xfrm>
            <a:off x="683567" y="3645024"/>
            <a:ext cx="7848873" cy="181588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800" dirty="0" smtClean="0"/>
              <a:t>Limitation:</a:t>
            </a:r>
          </a:p>
          <a:p>
            <a:pPr marL="342900" indent="-342900">
              <a:buAutoNum type="arabicPeriod"/>
            </a:pPr>
            <a:r>
              <a:rPr lang="en-US" sz="2800" dirty="0" smtClean="0"/>
              <a:t>Difficulty In recording opening and closing of PV</a:t>
            </a:r>
          </a:p>
          <a:p>
            <a:pPr marL="342900" indent="-342900">
              <a:buAutoNum type="arabicPeriod"/>
            </a:pPr>
            <a:r>
              <a:rPr lang="en-US" sz="2800" dirty="0" smtClean="0"/>
              <a:t>Small error may lead to large error in calculation</a:t>
            </a:r>
          </a:p>
          <a:p>
            <a:pPr marL="342900" indent="-342900">
              <a:buAutoNum type="arabicPeriod"/>
            </a:pPr>
            <a:r>
              <a:rPr lang="en-US" sz="2800" dirty="0" smtClean="0"/>
              <a:t>Conduction defect like RBBB, increases RVPEP</a:t>
            </a:r>
            <a:endParaRPr lang="en-US" sz="2800" dirty="0"/>
          </a:p>
        </p:txBody>
      </p:sp>
    </p:spTree>
    <p:extLst>
      <p:ext uri="{BB962C8B-B14F-4D97-AF65-F5344CB8AC3E}">
        <p14:creationId xmlns:p14="http://schemas.microsoft.com/office/powerpoint/2010/main" val="132112515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9083352" cy="706090"/>
          </a:xfrm>
        </p:spPr>
        <p:txBody>
          <a:bodyPr>
            <a:normAutofit fontScale="90000"/>
          </a:bodyPr>
          <a:lstStyle/>
          <a:p>
            <a:pPr algn="l"/>
            <a:r>
              <a:rPr lang="en-IN" dirty="0" smtClean="0"/>
              <a:t>ECHO DIFFERENTIATION OF PAH </a:t>
            </a:r>
            <a:r>
              <a:rPr lang="en-IN" dirty="0" err="1" smtClean="0"/>
              <a:t>vs</a:t>
            </a:r>
            <a:r>
              <a:rPr lang="en-IN" dirty="0" smtClean="0"/>
              <a:t> PVH</a:t>
            </a:r>
            <a:endParaRPr lang="en-IN" dirty="0"/>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898"/>
          <a:stretch/>
        </p:blipFill>
        <p:spPr>
          <a:xfrm>
            <a:off x="539552" y="1196752"/>
            <a:ext cx="8009925" cy="5369499"/>
          </a:xfrm>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PULMONARY HYPERTENSION FORMULAE</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PASP = 4 (TV max)</a:t>
            </a:r>
            <a:r>
              <a:rPr lang="en-US" baseline="30000" dirty="0" smtClean="0"/>
              <a:t>2  </a:t>
            </a:r>
            <a:r>
              <a:rPr lang="en-US" dirty="0" smtClean="0"/>
              <a:t>+ RAP</a:t>
            </a:r>
          </a:p>
          <a:p>
            <a:pPr marL="514350" indent="-514350">
              <a:buAutoNum type="arabicPeriod"/>
            </a:pPr>
            <a:r>
              <a:rPr lang="en-US" dirty="0" err="1" smtClean="0"/>
              <a:t>mPAP</a:t>
            </a:r>
            <a:r>
              <a:rPr lang="en-US" dirty="0" smtClean="0"/>
              <a:t> = 4 (PR early </a:t>
            </a:r>
            <a:r>
              <a:rPr lang="en-US" dirty="0" err="1" smtClean="0"/>
              <a:t>vel</a:t>
            </a:r>
            <a:r>
              <a:rPr lang="en-US" dirty="0" smtClean="0"/>
              <a:t>)</a:t>
            </a:r>
            <a:r>
              <a:rPr lang="en-US" baseline="30000" dirty="0" smtClean="0"/>
              <a:t>2 </a:t>
            </a:r>
            <a:r>
              <a:rPr lang="en-US" dirty="0" smtClean="0"/>
              <a:t>+ RAP</a:t>
            </a:r>
          </a:p>
          <a:p>
            <a:pPr marL="0" indent="0">
              <a:buNone/>
            </a:pPr>
            <a:r>
              <a:rPr lang="en-US" dirty="0"/>
              <a:t>	 </a:t>
            </a:r>
            <a:r>
              <a:rPr lang="en-US" dirty="0" smtClean="0"/>
              <a:t>      = </a:t>
            </a:r>
            <a:r>
              <a:rPr lang="en-IN" dirty="0"/>
              <a:t>79-(0.45* RVOT </a:t>
            </a:r>
            <a:r>
              <a:rPr lang="en-IN" baseline="-25000" dirty="0"/>
              <a:t>AT</a:t>
            </a:r>
            <a:r>
              <a:rPr lang="en-IN" dirty="0"/>
              <a:t> </a:t>
            </a:r>
            <a:r>
              <a:rPr lang="en-IN" dirty="0" smtClean="0"/>
              <a:t>) (AT&gt;120ms)</a:t>
            </a:r>
            <a:endParaRPr lang="en-IN" dirty="0"/>
          </a:p>
          <a:p>
            <a:pPr marL="0" indent="0">
              <a:buNone/>
            </a:pPr>
            <a:r>
              <a:rPr lang="en-US" dirty="0" smtClean="0"/>
              <a:t>	       = </a:t>
            </a:r>
            <a:r>
              <a:rPr lang="en-IN" dirty="0"/>
              <a:t>90- (0.62* RVOT </a:t>
            </a:r>
            <a:r>
              <a:rPr lang="en-IN" baseline="-25000" dirty="0"/>
              <a:t>AT</a:t>
            </a:r>
            <a:r>
              <a:rPr lang="en-IN" dirty="0"/>
              <a:t> </a:t>
            </a:r>
            <a:r>
              <a:rPr lang="en-IN" dirty="0" smtClean="0"/>
              <a:t>) (AT&lt;120ms)</a:t>
            </a:r>
          </a:p>
          <a:p>
            <a:pPr marL="0" indent="0">
              <a:buNone/>
            </a:pPr>
            <a:r>
              <a:rPr lang="en-IN" dirty="0"/>
              <a:t> </a:t>
            </a:r>
            <a:r>
              <a:rPr lang="en-IN" dirty="0" smtClean="0"/>
              <a:t>	       = </a:t>
            </a:r>
            <a:r>
              <a:rPr lang="en-IN" dirty="0"/>
              <a:t>2/3 (PADP) + 1/3 (PASP)</a:t>
            </a:r>
          </a:p>
          <a:p>
            <a:pPr marL="0" indent="0">
              <a:buNone/>
            </a:pPr>
            <a:r>
              <a:rPr lang="en-IN" dirty="0" smtClean="0"/>
              <a:t>3. PVR = (PASP/RVOT VTI) + 3 if notch present, 0 if no notch</a:t>
            </a:r>
            <a:endParaRPr lang="en-IN" dirty="0"/>
          </a:p>
          <a:p>
            <a:pPr marL="0" indent="0">
              <a:buNone/>
            </a:pPr>
            <a:endParaRPr lang="en-US" dirty="0" smtClean="0"/>
          </a:p>
        </p:txBody>
      </p:sp>
    </p:spTree>
    <p:extLst>
      <p:ext uri="{BB962C8B-B14F-4D97-AF65-F5344CB8AC3E}">
        <p14:creationId xmlns:p14="http://schemas.microsoft.com/office/powerpoint/2010/main" val="10942128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MCQ</a:t>
            </a:r>
            <a:endParaRPr lang="en-IN" dirty="0"/>
          </a:p>
        </p:txBody>
      </p:sp>
      <p:sp>
        <p:nvSpPr>
          <p:cNvPr id="3" name="Content Placeholder 2"/>
          <p:cNvSpPr>
            <a:spLocks noGrp="1"/>
          </p:cNvSpPr>
          <p:nvPr>
            <p:ph idx="1"/>
          </p:nvPr>
        </p:nvSpPr>
        <p:spPr/>
        <p:txBody>
          <a:bodyPr/>
          <a:lstStyle/>
          <a:p>
            <a:pPr>
              <a:buNone/>
            </a:pPr>
            <a:r>
              <a:rPr lang="en-IN" dirty="0" smtClean="0"/>
              <a:t>Not a measure of RV dysfunction:</a:t>
            </a:r>
          </a:p>
          <a:p>
            <a:pPr marL="514350" indent="-514350">
              <a:buAutoNum type="arabicPeriod"/>
            </a:pPr>
            <a:r>
              <a:rPr lang="en-IN" dirty="0" smtClean="0"/>
              <a:t>S’ velocity &gt;10</a:t>
            </a:r>
          </a:p>
          <a:p>
            <a:pPr marL="514350" indent="-514350">
              <a:buAutoNum type="arabicPeriod"/>
            </a:pPr>
            <a:r>
              <a:rPr lang="en-IN" dirty="0" err="1" smtClean="0"/>
              <a:t>Tei</a:t>
            </a:r>
            <a:r>
              <a:rPr lang="en-IN" dirty="0" smtClean="0"/>
              <a:t> index &gt;0.4 by DPI</a:t>
            </a:r>
          </a:p>
          <a:p>
            <a:pPr marL="514350" indent="-514350">
              <a:buAutoNum type="arabicPeriod"/>
            </a:pPr>
            <a:r>
              <a:rPr lang="en-IN" dirty="0" smtClean="0"/>
              <a:t>TAPSE &lt;16</a:t>
            </a:r>
          </a:p>
          <a:p>
            <a:pPr marL="514350" indent="-514350">
              <a:buAutoNum type="arabicPeriod"/>
            </a:pPr>
            <a:r>
              <a:rPr lang="en-IN" dirty="0" smtClean="0"/>
              <a:t>RV FAC &gt;0.4</a:t>
            </a:r>
          </a:p>
        </p:txBody>
      </p:sp>
      <p:sp>
        <p:nvSpPr>
          <p:cNvPr id="81922" name="AutoShape 2" descr="Figure 5."/>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81924" name="AutoShape 4" descr="Figure 5."/>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81926" name="AutoShape 6" descr="Figure 5."/>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err="1" smtClean="0"/>
              <a:t>Mpap</a:t>
            </a:r>
            <a:r>
              <a:rPr lang="en-IN" dirty="0" smtClean="0"/>
              <a:t> can be calculated from all except:</a:t>
            </a:r>
          </a:p>
          <a:p>
            <a:pPr marL="514350" indent="-514350">
              <a:buAutoNum type="arabicPeriod"/>
            </a:pPr>
            <a:r>
              <a:rPr lang="en-IN" dirty="0" err="1" smtClean="0"/>
              <a:t>Tr</a:t>
            </a:r>
            <a:r>
              <a:rPr lang="en-IN" dirty="0" smtClean="0"/>
              <a:t> peak velocity</a:t>
            </a:r>
          </a:p>
          <a:p>
            <a:pPr marL="514350" indent="-514350">
              <a:buAutoNum type="arabicPeriod"/>
            </a:pPr>
            <a:r>
              <a:rPr lang="en-IN" dirty="0" smtClean="0"/>
              <a:t>Pr end diastolic velocity</a:t>
            </a:r>
          </a:p>
          <a:p>
            <a:pPr marL="514350" indent="-514350">
              <a:buAutoNum type="arabicPeriod"/>
            </a:pPr>
            <a:r>
              <a:rPr lang="en-IN" dirty="0" smtClean="0"/>
              <a:t>TR VTI</a:t>
            </a:r>
          </a:p>
          <a:p>
            <a:pPr marL="514350" indent="-514350">
              <a:buAutoNum type="arabicPeriod"/>
            </a:pPr>
            <a:r>
              <a:rPr lang="en-IN" dirty="0" smtClean="0"/>
              <a:t>RVOT -AT</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Identify the segments</a:t>
            </a:r>
            <a:endParaRPr lang="en-IN" dirty="0"/>
          </a:p>
        </p:txBody>
      </p:sp>
      <p:pic>
        <p:nvPicPr>
          <p:cNvPr id="4" name="Content Placeholder 3" descr="ivrt.PNG"/>
          <p:cNvPicPr>
            <a:picLocks noGrp="1" noChangeAspect="1"/>
          </p:cNvPicPr>
          <p:nvPr>
            <p:ph idx="1"/>
          </p:nvPr>
        </p:nvPicPr>
        <p:blipFill>
          <a:blip r:embed="rId2" cstate="print"/>
          <a:stretch>
            <a:fillRect/>
          </a:stretch>
        </p:blipFill>
        <p:spPr>
          <a:xfrm>
            <a:off x="1561679" y="1800731"/>
            <a:ext cx="6020641" cy="4124901"/>
          </a:xfrm>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400" dirty="0" smtClean="0"/>
              <a:t>Assuming the RAP is 8 mm Hg, calculate the PASP, </a:t>
            </a:r>
            <a:r>
              <a:rPr lang="en-IN" sz="2400" dirty="0" err="1" smtClean="0"/>
              <a:t>mPAP</a:t>
            </a:r>
            <a:endParaRPr lang="en-IN" sz="2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3688" y="1988840"/>
            <a:ext cx="6025188" cy="4525963"/>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Irregular shape and heavy </a:t>
            </a:r>
            <a:r>
              <a:rPr lang="en-IN" dirty="0" err="1" smtClean="0"/>
              <a:t>trabeculation</a:t>
            </a:r>
            <a:endParaRPr lang="en-IN" dirty="0" smtClean="0"/>
          </a:p>
          <a:p>
            <a:r>
              <a:rPr lang="en-IN" dirty="0" err="1" smtClean="0"/>
              <a:t>Retrosternal</a:t>
            </a:r>
            <a:r>
              <a:rPr lang="en-IN" dirty="0" smtClean="0"/>
              <a:t> position of the RV</a:t>
            </a:r>
          </a:p>
          <a:p>
            <a:endParaRPr lang="en-IN" dirty="0"/>
          </a:p>
          <a:p>
            <a:endParaRPr lang="en-IN" dirty="0" smtClean="0"/>
          </a:p>
          <a:p>
            <a:pPr>
              <a:buNone/>
            </a:pPr>
            <a:r>
              <a:rPr lang="en-IN" dirty="0"/>
              <a:t>	</a:t>
            </a:r>
            <a:r>
              <a:rPr lang="en-IN" dirty="0" smtClean="0"/>
              <a:t>		Echo assessment difficult</a:t>
            </a:r>
          </a:p>
          <a:p>
            <a:endParaRPr lang="en-IN" dirty="0"/>
          </a:p>
          <a:p>
            <a:pPr>
              <a:buNone/>
            </a:pPr>
            <a:endParaRPr lang="en-IN" dirty="0"/>
          </a:p>
        </p:txBody>
      </p:sp>
      <p:sp>
        <p:nvSpPr>
          <p:cNvPr id="4" name="Down Arrow 3"/>
          <p:cNvSpPr/>
          <p:nvPr/>
        </p:nvSpPr>
        <p:spPr>
          <a:xfrm>
            <a:off x="3635896" y="2780928"/>
            <a:ext cx="504056"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dirty="0"/>
              <a:t> </a:t>
            </a:r>
            <a:r>
              <a:rPr lang="en-IN" dirty="0" smtClean="0"/>
              <a:t>Pulmonary </a:t>
            </a:r>
            <a:r>
              <a:rPr lang="en-IN" dirty="0"/>
              <a:t>vascular bed is a low-resistance system in healthy </a:t>
            </a:r>
            <a:r>
              <a:rPr lang="en-IN" dirty="0" smtClean="0"/>
              <a:t>individuals</a:t>
            </a:r>
          </a:p>
          <a:p>
            <a:r>
              <a:rPr lang="en-IN" dirty="0" smtClean="0"/>
              <a:t>RV </a:t>
            </a:r>
            <a:r>
              <a:rPr lang="en-IN" dirty="0"/>
              <a:t>is more </a:t>
            </a:r>
            <a:r>
              <a:rPr lang="en-IN" dirty="0" smtClean="0">
                <a:solidFill>
                  <a:srgbClr val="FF0000"/>
                </a:solidFill>
              </a:rPr>
              <a:t>compliant</a:t>
            </a:r>
            <a:r>
              <a:rPr lang="en-IN" dirty="0" smtClean="0"/>
              <a:t> </a:t>
            </a:r>
            <a:r>
              <a:rPr lang="en-IN" dirty="0"/>
              <a:t>than the LV and adapts </a:t>
            </a:r>
            <a:r>
              <a:rPr lang="en-IN" i="1" dirty="0"/>
              <a:t>better to volume loading</a:t>
            </a:r>
            <a:r>
              <a:rPr lang="en-IN" dirty="0"/>
              <a:t> </a:t>
            </a:r>
            <a:r>
              <a:rPr lang="en-IN" dirty="0" smtClean="0"/>
              <a:t>than </a:t>
            </a:r>
            <a:r>
              <a:rPr lang="en-IN" dirty="0"/>
              <a:t>pressure </a:t>
            </a:r>
            <a:r>
              <a:rPr lang="en-IN" dirty="0" smtClean="0"/>
              <a:t>loading</a:t>
            </a:r>
          </a:p>
          <a:p>
            <a:r>
              <a:rPr lang="en-IN" i="1" dirty="0" smtClean="0"/>
              <a:t>ventricular interdependence </a:t>
            </a:r>
            <a:r>
              <a:rPr lang="en-IN" dirty="0" smtClean="0"/>
              <a:t>(mediated by the </a:t>
            </a:r>
            <a:r>
              <a:rPr lang="en-IN" dirty="0" err="1" smtClean="0"/>
              <a:t>interventricular</a:t>
            </a:r>
            <a:r>
              <a:rPr lang="en-IN" dirty="0" smtClean="0"/>
              <a:t> septum)</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2457</TotalTime>
  <Words>3543</Words>
  <Application>Microsoft Office PowerPoint</Application>
  <PresentationFormat>On-screen Show (4:3)</PresentationFormat>
  <Paragraphs>497</Paragraphs>
  <Slides>76</Slides>
  <Notes>20</Notes>
  <HiddenSlides>0</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Office Theme</vt:lpstr>
      <vt:lpstr>ECHOCARDIOGRAPHIC EVALUATION OF PULMONARY ARTERY PRESSURE</vt:lpstr>
      <vt:lpstr>INTRODUCTION</vt:lpstr>
      <vt:lpstr>PowerPoint Presentation</vt:lpstr>
      <vt:lpstr>PowerPoint Presentation</vt:lpstr>
      <vt:lpstr>EVALUATION</vt:lpstr>
      <vt:lpstr>TTE in estimation of pulmonary artery pressure</vt:lpstr>
      <vt:lpstr>RV ANATOMY AND PATHOPHYSIOLOGY</vt:lpstr>
      <vt:lpstr>PowerPoint Presentation</vt:lpstr>
      <vt:lpstr>PowerPoint Presentation</vt:lpstr>
      <vt:lpstr>PowerPoint Presentation</vt:lpstr>
      <vt:lpstr>PowerPoint Presentation</vt:lpstr>
      <vt:lpstr>2 d echocardiographic signs In ph</vt:lpstr>
      <vt:lpstr>Right heart imaging</vt:lpstr>
      <vt:lpstr>PowerPoint Presentation</vt:lpstr>
      <vt:lpstr>PowerPoint Presentation</vt:lpstr>
      <vt:lpstr>PowerPoint Presentation</vt:lpstr>
      <vt:lpstr>PowerPoint Presentation</vt:lpstr>
      <vt:lpstr>PowerPoint Presentation</vt:lpstr>
      <vt:lpstr>PowerPoint Presentation</vt:lpstr>
      <vt:lpstr>Indirect 2D echo signs in PH</vt:lpstr>
      <vt:lpstr>PowerPoint Presentation</vt:lpstr>
      <vt:lpstr>PowerPoint Presentation</vt:lpstr>
      <vt:lpstr>PowerPoint Presentation</vt:lpstr>
      <vt:lpstr>PowerPoint Presentation</vt:lpstr>
      <vt:lpstr>PowerPoint Presentation</vt:lpstr>
      <vt:lpstr>II. Pressure measurements in PH</vt:lpstr>
      <vt:lpstr>1. PASP by TR peak velocity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Evaluation of the PR signal</vt:lpstr>
      <vt:lpstr>Estimation of pulmonary artery diastolic pressure from peak end-diastolic velocity </vt:lpstr>
      <vt:lpstr>Estimation of mPAP from peak PR velocity</vt:lpstr>
      <vt:lpstr>PowerPoint Presentation</vt:lpstr>
      <vt:lpstr>PowerPoint Presentation</vt:lpstr>
      <vt:lpstr>3. Mean PAP from RVOT acceleration time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mPAP from TR-VTi</vt:lpstr>
      <vt:lpstr>Right ventricular isovolumic relaxation time (rIVRT)</vt:lpstr>
      <vt:lpstr>PowerPoint Presentation</vt:lpstr>
      <vt:lpstr>IV. RV FUNCTION assessment</vt:lpstr>
      <vt:lpstr>PowerPoint Presentation</vt:lpstr>
      <vt:lpstr> TEI INDEX and TR measured PASP</vt:lpstr>
      <vt:lpstr>PowerPoint Presentation</vt:lpstr>
      <vt:lpstr>PowerPoint Presentation</vt:lpstr>
      <vt:lpstr>TAPSE</vt:lpstr>
      <vt:lpstr>PowerPoint Presentation</vt:lpstr>
      <vt:lpstr>S’ Wave: TDI-Derived Tricuspid Lateral Annular Systolic Velocity </vt:lpstr>
      <vt:lpstr>Myocardial accelaration during isovolumic contraction</vt:lpstr>
      <vt:lpstr>PowerPoint Presentation</vt:lpstr>
      <vt:lpstr>PowerPoint Presentation</vt:lpstr>
      <vt:lpstr>Strain imaging</vt:lpstr>
      <vt:lpstr>M-mode echocardiography</vt:lpstr>
      <vt:lpstr>PowerPoint Presentation</vt:lpstr>
      <vt:lpstr>PowerPoint Presentation</vt:lpstr>
      <vt:lpstr>PowerPoint Presentation</vt:lpstr>
      <vt:lpstr>PowerPoint Presentation</vt:lpstr>
      <vt:lpstr>ECHO DIFFERENTIATION OF PAH vs PVH</vt:lpstr>
      <vt:lpstr>PULMONARY HYPERTENSION FORMULAE</vt:lpstr>
      <vt:lpstr>MCQ</vt:lpstr>
      <vt:lpstr>PowerPoint Presentation</vt:lpstr>
      <vt:lpstr>Identify the segments</vt:lpstr>
      <vt:lpstr>Assuming the RAP is 8 mm Hg, calculate the PASP, mPAP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ECHOCARDIOGRAPHIC EVALUATION OF PULMONARY ARTERY PRESSURE</dc:title>
  <dc:creator>sony</dc:creator>
  <cp:lastModifiedBy>user</cp:lastModifiedBy>
  <cp:revision>59</cp:revision>
  <dcterms:created xsi:type="dcterms:W3CDTF">2018-06-18T00:43:32Z</dcterms:created>
  <dcterms:modified xsi:type="dcterms:W3CDTF">2018-06-26T02:26:15Z</dcterms:modified>
</cp:coreProperties>
</file>